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74" r:id="rId5"/>
    <p:sldId id="277" r:id="rId6"/>
    <p:sldId id="285" r:id="rId7"/>
    <p:sldId id="286" r:id="rId8"/>
    <p:sldId id="265" r:id="rId9"/>
    <p:sldId id="266" r:id="rId10"/>
    <p:sldId id="271" r:id="rId11"/>
    <p:sldId id="268" r:id="rId12"/>
    <p:sldId id="259" r:id="rId13"/>
    <p:sldId id="261" r:id="rId14"/>
    <p:sldId id="262" r:id="rId15"/>
    <p:sldId id="270" r:id="rId16"/>
    <p:sldId id="2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2D88"/>
    <a:srgbClr val="532B85"/>
    <a:srgbClr val="E63289"/>
    <a:srgbClr val="008B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7B0D6D-D19A-674B-82AD-17D7E718A972}" v="11" dt="2025-03-20T11:35:54.9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178" autoAdjust="0"/>
    <p:restoredTop sz="86364" autoAdjust="0"/>
  </p:normalViewPr>
  <p:slideViewPr>
    <p:cSldViewPr snapToGrid="0">
      <p:cViewPr varScale="1">
        <p:scale>
          <a:sx n="54" d="100"/>
          <a:sy n="54" d="100"/>
        </p:scale>
        <p:origin x="452" y="5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5673DB-DFB8-4340-8259-F18DE9639DF3}"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4F606E-8E33-1144-9759-2A4D5C78C3D3}" type="slidenum">
              <a:rPr lang="en-US" smtClean="0"/>
              <a:t>‹#›</a:t>
            </a:fld>
            <a:endParaRPr lang="en-US"/>
          </a:p>
        </p:txBody>
      </p:sp>
    </p:spTree>
    <p:extLst>
      <p:ext uri="{BB962C8B-B14F-4D97-AF65-F5344CB8AC3E}">
        <p14:creationId xmlns:p14="http://schemas.microsoft.com/office/powerpoint/2010/main" val="3530053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0EB51-BEAB-62DE-72D7-A9380AB1D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E3EBF2-4B66-2727-FCD4-6B8253A592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585C66-8BF2-BFBB-FC59-7E43F330A2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AF06F0-D12A-0A8A-BAFA-88FE0AFB7A0C}"/>
              </a:ext>
            </a:extLst>
          </p:cNvPr>
          <p:cNvSpPr>
            <a:spLocks noGrp="1"/>
          </p:cNvSpPr>
          <p:nvPr>
            <p:ph type="sldNum" sz="quarter" idx="5"/>
          </p:nvPr>
        </p:nvSpPr>
        <p:spPr/>
        <p:txBody>
          <a:bodyPr/>
          <a:lstStyle/>
          <a:p>
            <a:fld id="{AD4F606E-8E33-1144-9759-2A4D5C78C3D3}" type="slidenum">
              <a:rPr lang="en-US" smtClean="0"/>
              <a:t>1</a:t>
            </a:fld>
            <a:endParaRPr lang="en-US"/>
          </a:p>
        </p:txBody>
      </p:sp>
    </p:spTree>
    <p:extLst>
      <p:ext uri="{BB962C8B-B14F-4D97-AF65-F5344CB8AC3E}">
        <p14:creationId xmlns:p14="http://schemas.microsoft.com/office/powerpoint/2010/main" val="3063448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4F606E-8E33-1144-9759-2A4D5C78C3D3}" type="slidenum">
              <a:rPr lang="en-US" smtClean="0"/>
              <a:t>5</a:t>
            </a:fld>
            <a:endParaRPr lang="en-US"/>
          </a:p>
        </p:txBody>
      </p:sp>
    </p:spTree>
    <p:extLst>
      <p:ext uri="{BB962C8B-B14F-4D97-AF65-F5344CB8AC3E}">
        <p14:creationId xmlns:p14="http://schemas.microsoft.com/office/powerpoint/2010/main" val="163747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2FAB4-72C2-01DF-5EF8-4A31EF7113B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ED703CF-0EE5-74D1-1F59-D7501B883A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7EF8E99-AC8F-A678-0D3A-EFF1053A6E2E}"/>
              </a:ext>
            </a:extLst>
          </p:cNvPr>
          <p:cNvSpPr>
            <a:spLocks noGrp="1"/>
          </p:cNvSpPr>
          <p:nvPr>
            <p:ph type="dt" sz="half" idx="10"/>
          </p:nvPr>
        </p:nvSpPr>
        <p:spPr/>
        <p:txBody>
          <a:bodyPr/>
          <a:lstStyle/>
          <a:p>
            <a:fld id="{AEDDA298-FCD6-944E-B0C2-1F57D7437596}" type="datetimeFigureOut">
              <a:rPr lang="en-US" smtClean="0"/>
              <a:t>5/1/2025</a:t>
            </a:fld>
            <a:endParaRPr lang="en-US"/>
          </a:p>
        </p:txBody>
      </p:sp>
      <p:sp>
        <p:nvSpPr>
          <p:cNvPr id="5" name="Footer Placeholder 4">
            <a:extLst>
              <a:ext uri="{FF2B5EF4-FFF2-40B4-BE49-F238E27FC236}">
                <a16:creationId xmlns:a16="http://schemas.microsoft.com/office/drawing/2014/main" id="{314836DD-6D8E-674A-378B-14B00674F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4B0C5C-F489-B188-8181-681E522BFA48}"/>
              </a:ext>
            </a:extLst>
          </p:cNvPr>
          <p:cNvSpPr>
            <a:spLocks noGrp="1"/>
          </p:cNvSpPr>
          <p:nvPr>
            <p:ph type="sldNum" sz="quarter" idx="12"/>
          </p:nvPr>
        </p:nvSpPr>
        <p:spPr/>
        <p:txBody>
          <a:bodyPr/>
          <a:lstStyle/>
          <a:p>
            <a:fld id="{AB3957E0-3D36-C74A-80AE-58D0715EE856}" type="slidenum">
              <a:rPr lang="en-US" smtClean="0"/>
              <a:t>‹#›</a:t>
            </a:fld>
            <a:endParaRPr lang="en-US"/>
          </a:p>
        </p:txBody>
      </p:sp>
    </p:spTree>
    <p:extLst>
      <p:ext uri="{BB962C8B-B14F-4D97-AF65-F5344CB8AC3E}">
        <p14:creationId xmlns:p14="http://schemas.microsoft.com/office/powerpoint/2010/main" val="4255324537"/>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CD0BC-7945-E042-2DEE-C949DDF2D2A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F757F52-F893-32A8-24BC-2246ED57253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4750CE2-A8AD-8B1C-210B-6E8CD99ED7CF}"/>
              </a:ext>
            </a:extLst>
          </p:cNvPr>
          <p:cNvSpPr>
            <a:spLocks noGrp="1"/>
          </p:cNvSpPr>
          <p:nvPr>
            <p:ph type="dt" sz="half" idx="10"/>
          </p:nvPr>
        </p:nvSpPr>
        <p:spPr/>
        <p:txBody>
          <a:bodyPr/>
          <a:lstStyle/>
          <a:p>
            <a:fld id="{AEDDA298-FCD6-944E-B0C2-1F57D7437596}" type="datetimeFigureOut">
              <a:rPr lang="en-US" smtClean="0"/>
              <a:t>5/1/2025</a:t>
            </a:fld>
            <a:endParaRPr lang="en-US"/>
          </a:p>
        </p:txBody>
      </p:sp>
      <p:sp>
        <p:nvSpPr>
          <p:cNvPr id="5" name="Footer Placeholder 4">
            <a:extLst>
              <a:ext uri="{FF2B5EF4-FFF2-40B4-BE49-F238E27FC236}">
                <a16:creationId xmlns:a16="http://schemas.microsoft.com/office/drawing/2014/main" id="{CAC9124A-3761-705F-1515-B36A33619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6BCC40-BA8B-64AF-CC9B-27886D7134A5}"/>
              </a:ext>
            </a:extLst>
          </p:cNvPr>
          <p:cNvSpPr>
            <a:spLocks noGrp="1"/>
          </p:cNvSpPr>
          <p:nvPr>
            <p:ph type="sldNum" sz="quarter" idx="12"/>
          </p:nvPr>
        </p:nvSpPr>
        <p:spPr/>
        <p:txBody>
          <a:bodyPr/>
          <a:lstStyle/>
          <a:p>
            <a:fld id="{AB3957E0-3D36-C74A-80AE-58D0715EE856}" type="slidenum">
              <a:rPr lang="en-US" smtClean="0"/>
              <a:t>‹#›</a:t>
            </a:fld>
            <a:endParaRPr lang="en-US"/>
          </a:p>
        </p:txBody>
      </p:sp>
    </p:spTree>
    <p:extLst>
      <p:ext uri="{BB962C8B-B14F-4D97-AF65-F5344CB8AC3E}">
        <p14:creationId xmlns:p14="http://schemas.microsoft.com/office/powerpoint/2010/main" val="4293768937"/>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DD162E-9028-02FC-3BC7-B5A7E6B6B60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E7F3418-ED35-D956-31A9-B3B906051EC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FB4A696-2978-EA1B-DD3A-186543BF0BDE}"/>
              </a:ext>
            </a:extLst>
          </p:cNvPr>
          <p:cNvSpPr>
            <a:spLocks noGrp="1"/>
          </p:cNvSpPr>
          <p:nvPr>
            <p:ph type="dt" sz="half" idx="10"/>
          </p:nvPr>
        </p:nvSpPr>
        <p:spPr/>
        <p:txBody>
          <a:bodyPr/>
          <a:lstStyle/>
          <a:p>
            <a:fld id="{AEDDA298-FCD6-944E-B0C2-1F57D7437596}" type="datetimeFigureOut">
              <a:rPr lang="en-US" smtClean="0"/>
              <a:t>5/1/2025</a:t>
            </a:fld>
            <a:endParaRPr lang="en-US"/>
          </a:p>
        </p:txBody>
      </p:sp>
      <p:sp>
        <p:nvSpPr>
          <p:cNvPr id="5" name="Footer Placeholder 4">
            <a:extLst>
              <a:ext uri="{FF2B5EF4-FFF2-40B4-BE49-F238E27FC236}">
                <a16:creationId xmlns:a16="http://schemas.microsoft.com/office/drawing/2014/main" id="{74C7258D-C92A-DE1D-8218-45064B43DA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BE5A5B-A064-CF65-8C31-6A1376F7D465}"/>
              </a:ext>
            </a:extLst>
          </p:cNvPr>
          <p:cNvSpPr>
            <a:spLocks noGrp="1"/>
          </p:cNvSpPr>
          <p:nvPr>
            <p:ph type="sldNum" sz="quarter" idx="12"/>
          </p:nvPr>
        </p:nvSpPr>
        <p:spPr/>
        <p:txBody>
          <a:bodyPr/>
          <a:lstStyle/>
          <a:p>
            <a:fld id="{AB3957E0-3D36-C74A-80AE-58D0715EE856}" type="slidenum">
              <a:rPr lang="en-US" smtClean="0"/>
              <a:t>‹#›</a:t>
            </a:fld>
            <a:endParaRPr lang="en-US"/>
          </a:p>
        </p:txBody>
      </p:sp>
    </p:spTree>
    <p:extLst>
      <p:ext uri="{BB962C8B-B14F-4D97-AF65-F5344CB8AC3E}">
        <p14:creationId xmlns:p14="http://schemas.microsoft.com/office/powerpoint/2010/main" val="2594039818"/>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ext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866029A0-56CC-40ED-835C-A9D82A2CA2F5}"/>
              </a:ext>
            </a:extLst>
          </p:cNvPr>
          <p:cNvSpPr>
            <a:spLocks noGrp="1"/>
          </p:cNvSpPr>
          <p:nvPr>
            <p:ph type="title"/>
          </p:nvPr>
        </p:nvSpPr>
        <p:spPr>
          <a:xfrm>
            <a:off x="838200" y="722938"/>
            <a:ext cx="8107017" cy="887205"/>
          </a:xfrm>
          <a:prstGeom prst="rect">
            <a:avLst/>
          </a:prstGeom>
        </p:spPr>
        <p:txBody>
          <a:bodyPr vert="horz" lIns="91440" tIns="45720" rIns="91440" bIns="45720" rtlCol="0" anchor="ctr">
            <a:normAutofit/>
          </a:bodyPr>
          <a:lstStyle/>
          <a:p>
            <a:r>
              <a:rPr lang="en-US" dirty="0"/>
              <a:t>Title</a:t>
            </a:r>
            <a:endParaRPr lang="en-GB" dirty="0"/>
          </a:p>
        </p:txBody>
      </p:sp>
      <p:sp>
        <p:nvSpPr>
          <p:cNvPr id="9" name="Text Placeholder 8">
            <a:extLst>
              <a:ext uri="{FF2B5EF4-FFF2-40B4-BE49-F238E27FC236}">
                <a16:creationId xmlns:a16="http://schemas.microsoft.com/office/drawing/2014/main" id="{B6F7CECC-E381-4E14-A721-7B1D369111D6}"/>
              </a:ext>
            </a:extLst>
          </p:cNvPr>
          <p:cNvSpPr>
            <a:spLocks noGrp="1"/>
          </p:cNvSpPr>
          <p:nvPr>
            <p:ph type="body" sz="quarter" idx="10" hasCustomPrompt="1"/>
          </p:nvPr>
        </p:nvSpPr>
        <p:spPr>
          <a:xfrm>
            <a:off x="838200" y="1858341"/>
            <a:ext cx="8186738" cy="2822575"/>
          </a:xfrm>
        </p:spPr>
        <p:txBody>
          <a:bodyPr/>
          <a:lstStyle>
            <a:lvl1pPr>
              <a:defRPr/>
            </a:lvl1pPr>
          </a:lstStyle>
          <a:p>
            <a:pPr lvl="0"/>
            <a:r>
              <a:rPr lang="en-US" dirty="0"/>
              <a:t>Click to add text</a:t>
            </a:r>
          </a:p>
        </p:txBody>
      </p:sp>
    </p:spTree>
    <p:extLst>
      <p:ext uri="{BB962C8B-B14F-4D97-AF65-F5344CB8AC3E}">
        <p14:creationId xmlns:p14="http://schemas.microsoft.com/office/powerpoint/2010/main" val="4221210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5872F-B907-0EAD-F7CD-2FD499958888}"/>
              </a:ext>
            </a:extLst>
          </p:cNvPr>
          <p:cNvSpPr>
            <a:spLocks noGrp="1"/>
          </p:cNvSpPr>
          <p:nvPr>
            <p:ph type="title"/>
          </p:nvPr>
        </p:nvSpPr>
        <p:spPr/>
        <p:txBody>
          <a:bodyPr/>
          <a:lstStyle>
            <a:lvl1pPr>
              <a:defRPr b="1">
                <a:solidFill>
                  <a:srgbClr val="E63289"/>
                </a:solidFill>
                <a:latin typeface="Source Sans Pro" panose="020B0503030403020204" pitchFamily="34" charset="0"/>
                <a:ea typeface="Source Sans Pro" panose="020B0503030403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EC4E57A-ADBD-A32C-450C-C08B3A868987}"/>
              </a:ext>
            </a:extLst>
          </p:cNvPr>
          <p:cNvSpPr>
            <a:spLocks noGrp="1"/>
          </p:cNvSpPr>
          <p:nvPr>
            <p:ph idx="1"/>
          </p:nvPr>
        </p:nvSpPr>
        <p:spPr/>
        <p:txBody>
          <a:bodyPr/>
          <a:lstStyle>
            <a:lvl1pPr>
              <a:defRPr>
                <a:solidFill>
                  <a:srgbClr val="7030A0"/>
                </a:solidFill>
              </a:defRPr>
            </a:lvl1pPr>
            <a:lvl2pPr>
              <a:defRPr>
                <a:solidFill>
                  <a:srgbClr val="7030A0"/>
                </a:solidFill>
              </a:defRPr>
            </a:lvl2pPr>
            <a:lvl3pPr>
              <a:defRPr>
                <a:solidFill>
                  <a:srgbClr val="7030A0"/>
                </a:solidFill>
              </a:defRPr>
            </a:lvl3pPr>
            <a:lvl4pPr>
              <a:defRPr>
                <a:solidFill>
                  <a:srgbClr val="7030A0"/>
                </a:solidFill>
              </a:defRPr>
            </a:lvl4pPr>
            <a:lvl5pPr>
              <a:defRPr>
                <a:solidFill>
                  <a:srgbClr val="7030A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CA4EF2AD-8D10-0E60-D43E-604418FB990F}"/>
              </a:ext>
            </a:extLst>
          </p:cNvPr>
          <p:cNvSpPr>
            <a:spLocks noGrp="1"/>
          </p:cNvSpPr>
          <p:nvPr>
            <p:ph type="dt" sz="half" idx="10"/>
          </p:nvPr>
        </p:nvSpPr>
        <p:spPr/>
        <p:txBody>
          <a:bodyPr/>
          <a:lstStyle/>
          <a:p>
            <a:fld id="{AEDDA298-FCD6-944E-B0C2-1F57D7437596}" type="datetimeFigureOut">
              <a:rPr lang="en-US" smtClean="0"/>
              <a:t>5/1/2025</a:t>
            </a:fld>
            <a:endParaRPr lang="en-US"/>
          </a:p>
        </p:txBody>
      </p:sp>
      <p:sp>
        <p:nvSpPr>
          <p:cNvPr id="5" name="Footer Placeholder 4">
            <a:extLst>
              <a:ext uri="{FF2B5EF4-FFF2-40B4-BE49-F238E27FC236}">
                <a16:creationId xmlns:a16="http://schemas.microsoft.com/office/drawing/2014/main" id="{E94AC343-E368-0541-5F12-0E4FE061D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3EA23-0109-34DA-F0F5-FFAA033209CA}"/>
              </a:ext>
            </a:extLst>
          </p:cNvPr>
          <p:cNvSpPr>
            <a:spLocks noGrp="1"/>
          </p:cNvSpPr>
          <p:nvPr>
            <p:ph type="sldNum" sz="quarter" idx="12"/>
          </p:nvPr>
        </p:nvSpPr>
        <p:spPr/>
        <p:txBody>
          <a:bodyPr/>
          <a:lstStyle/>
          <a:p>
            <a:fld id="{AB3957E0-3D36-C74A-80AE-58D0715EE856}" type="slidenum">
              <a:rPr lang="en-US" smtClean="0"/>
              <a:t>‹#›</a:t>
            </a:fld>
            <a:endParaRPr lang="en-US"/>
          </a:p>
        </p:txBody>
      </p:sp>
    </p:spTree>
    <p:extLst>
      <p:ext uri="{BB962C8B-B14F-4D97-AF65-F5344CB8AC3E}">
        <p14:creationId xmlns:p14="http://schemas.microsoft.com/office/powerpoint/2010/main" val="4269384862"/>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2B368-887C-A6E3-777E-4A1F5903970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5925D8B-0378-F8C5-F63E-1998B33E83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637ACC6-38D6-60B3-96D0-7D3260C24CF9}"/>
              </a:ext>
            </a:extLst>
          </p:cNvPr>
          <p:cNvSpPr>
            <a:spLocks noGrp="1"/>
          </p:cNvSpPr>
          <p:nvPr>
            <p:ph type="dt" sz="half" idx="10"/>
          </p:nvPr>
        </p:nvSpPr>
        <p:spPr/>
        <p:txBody>
          <a:bodyPr/>
          <a:lstStyle/>
          <a:p>
            <a:fld id="{AEDDA298-FCD6-944E-B0C2-1F57D7437596}" type="datetimeFigureOut">
              <a:rPr lang="en-US" smtClean="0"/>
              <a:t>5/1/2025</a:t>
            </a:fld>
            <a:endParaRPr lang="en-US"/>
          </a:p>
        </p:txBody>
      </p:sp>
      <p:sp>
        <p:nvSpPr>
          <p:cNvPr id="5" name="Footer Placeholder 4">
            <a:extLst>
              <a:ext uri="{FF2B5EF4-FFF2-40B4-BE49-F238E27FC236}">
                <a16:creationId xmlns:a16="http://schemas.microsoft.com/office/drawing/2014/main" id="{924D25EF-7CBA-107B-53DB-030E81105C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A66A4-703C-95D7-FE6F-46B0864D2AE3}"/>
              </a:ext>
            </a:extLst>
          </p:cNvPr>
          <p:cNvSpPr>
            <a:spLocks noGrp="1"/>
          </p:cNvSpPr>
          <p:nvPr>
            <p:ph type="sldNum" sz="quarter" idx="12"/>
          </p:nvPr>
        </p:nvSpPr>
        <p:spPr/>
        <p:txBody>
          <a:bodyPr/>
          <a:lstStyle/>
          <a:p>
            <a:fld id="{AB3957E0-3D36-C74A-80AE-58D0715EE856}" type="slidenum">
              <a:rPr lang="en-US" smtClean="0"/>
              <a:t>‹#›</a:t>
            </a:fld>
            <a:endParaRPr lang="en-US"/>
          </a:p>
        </p:txBody>
      </p:sp>
    </p:spTree>
    <p:extLst>
      <p:ext uri="{BB962C8B-B14F-4D97-AF65-F5344CB8AC3E}">
        <p14:creationId xmlns:p14="http://schemas.microsoft.com/office/powerpoint/2010/main" val="1348780071"/>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2B452-A331-78D2-CD50-FA9E4CF609E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C916C9A-383B-8EC7-C8CE-7B9E0DC1B86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223291A-9847-05A4-2F5B-F84FFBE5E70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2AF8863-A6DC-3186-1A54-FCA4B851FD9E}"/>
              </a:ext>
            </a:extLst>
          </p:cNvPr>
          <p:cNvSpPr>
            <a:spLocks noGrp="1"/>
          </p:cNvSpPr>
          <p:nvPr>
            <p:ph type="dt" sz="half" idx="10"/>
          </p:nvPr>
        </p:nvSpPr>
        <p:spPr/>
        <p:txBody>
          <a:bodyPr/>
          <a:lstStyle/>
          <a:p>
            <a:fld id="{AEDDA298-FCD6-944E-B0C2-1F57D7437596}" type="datetimeFigureOut">
              <a:rPr lang="en-US" smtClean="0"/>
              <a:t>5/1/2025</a:t>
            </a:fld>
            <a:endParaRPr lang="en-US"/>
          </a:p>
        </p:txBody>
      </p:sp>
      <p:sp>
        <p:nvSpPr>
          <p:cNvPr id="6" name="Footer Placeholder 5">
            <a:extLst>
              <a:ext uri="{FF2B5EF4-FFF2-40B4-BE49-F238E27FC236}">
                <a16:creationId xmlns:a16="http://schemas.microsoft.com/office/drawing/2014/main" id="{FBAAEC82-1C03-3513-8937-42821FD71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621D8-3BD1-307B-7EA3-5DAB11355D25}"/>
              </a:ext>
            </a:extLst>
          </p:cNvPr>
          <p:cNvSpPr>
            <a:spLocks noGrp="1"/>
          </p:cNvSpPr>
          <p:nvPr>
            <p:ph type="sldNum" sz="quarter" idx="12"/>
          </p:nvPr>
        </p:nvSpPr>
        <p:spPr/>
        <p:txBody>
          <a:bodyPr/>
          <a:lstStyle/>
          <a:p>
            <a:fld id="{AB3957E0-3D36-C74A-80AE-58D0715EE856}" type="slidenum">
              <a:rPr lang="en-US" smtClean="0"/>
              <a:t>‹#›</a:t>
            </a:fld>
            <a:endParaRPr lang="en-US"/>
          </a:p>
        </p:txBody>
      </p:sp>
    </p:spTree>
    <p:extLst>
      <p:ext uri="{BB962C8B-B14F-4D97-AF65-F5344CB8AC3E}">
        <p14:creationId xmlns:p14="http://schemas.microsoft.com/office/powerpoint/2010/main" val="3090514683"/>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2B28-52F3-AC40-0FE9-4B6C65EDEF1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C0900BE-5DF5-D7D7-058C-0F9CB2417D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23A47B6-EF48-37A3-E3BD-8BC67300401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7E9F572-12DF-C6E5-78F6-32C626BD63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06832D5-D6DC-6B4D-6277-CC57D0AEB7F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F9AF57F-46B6-3636-AFA9-77D464ECA333}"/>
              </a:ext>
            </a:extLst>
          </p:cNvPr>
          <p:cNvSpPr>
            <a:spLocks noGrp="1"/>
          </p:cNvSpPr>
          <p:nvPr>
            <p:ph type="dt" sz="half" idx="10"/>
          </p:nvPr>
        </p:nvSpPr>
        <p:spPr/>
        <p:txBody>
          <a:bodyPr/>
          <a:lstStyle/>
          <a:p>
            <a:fld id="{AEDDA298-FCD6-944E-B0C2-1F57D7437596}" type="datetimeFigureOut">
              <a:rPr lang="en-US" smtClean="0"/>
              <a:t>5/1/2025</a:t>
            </a:fld>
            <a:endParaRPr lang="en-US"/>
          </a:p>
        </p:txBody>
      </p:sp>
      <p:sp>
        <p:nvSpPr>
          <p:cNvPr id="8" name="Footer Placeholder 7">
            <a:extLst>
              <a:ext uri="{FF2B5EF4-FFF2-40B4-BE49-F238E27FC236}">
                <a16:creationId xmlns:a16="http://schemas.microsoft.com/office/drawing/2014/main" id="{98A22620-458A-81F2-C62A-2719818A46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3A3F8E-A296-4CAF-FA17-BB6983045108}"/>
              </a:ext>
            </a:extLst>
          </p:cNvPr>
          <p:cNvSpPr>
            <a:spLocks noGrp="1"/>
          </p:cNvSpPr>
          <p:nvPr>
            <p:ph type="sldNum" sz="quarter" idx="12"/>
          </p:nvPr>
        </p:nvSpPr>
        <p:spPr/>
        <p:txBody>
          <a:bodyPr/>
          <a:lstStyle/>
          <a:p>
            <a:fld id="{AB3957E0-3D36-C74A-80AE-58D0715EE856}" type="slidenum">
              <a:rPr lang="en-US" smtClean="0"/>
              <a:t>‹#›</a:t>
            </a:fld>
            <a:endParaRPr lang="en-US"/>
          </a:p>
        </p:txBody>
      </p:sp>
    </p:spTree>
    <p:extLst>
      <p:ext uri="{BB962C8B-B14F-4D97-AF65-F5344CB8AC3E}">
        <p14:creationId xmlns:p14="http://schemas.microsoft.com/office/powerpoint/2010/main" val="1347336279"/>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1254B-645A-C54E-F837-800378F97AB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B1C4CEA-D088-D286-5EB7-5DF3769487FB}"/>
              </a:ext>
            </a:extLst>
          </p:cNvPr>
          <p:cNvSpPr>
            <a:spLocks noGrp="1"/>
          </p:cNvSpPr>
          <p:nvPr>
            <p:ph type="dt" sz="half" idx="10"/>
          </p:nvPr>
        </p:nvSpPr>
        <p:spPr/>
        <p:txBody>
          <a:bodyPr/>
          <a:lstStyle/>
          <a:p>
            <a:fld id="{AEDDA298-FCD6-944E-B0C2-1F57D7437596}" type="datetimeFigureOut">
              <a:rPr lang="en-US" smtClean="0"/>
              <a:t>5/1/2025</a:t>
            </a:fld>
            <a:endParaRPr lang="en-US"/>
          </a:p>
        </p:txBody>
      </p:sp>
      <p:sp>
        <p:nvSpPr>
          <p:cNvPr id="4" name="Footer Placeholder 3">
            <a:extLst>
              <a:ext uri="{FF2B5EF4-FFF2-40B4-BE49-F238E27FC236}">
                <a16:creationId xmlns:a16="http://schemas.microsoft.com/office/drawing/2014/main" id="{AA547E11-F3A7-7C1A-DFAF-2D89331946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C79C95-4BBA-F7FD-719E-C1F55BFAE165}"/>
              </a:ext>
            </a:extLst>
          </p:cNvPr>
          <p:cNvSpPr>
            <a:spLocks noGrp="1"/>
          </p:cNvSpPr>
          <p:nvPr>
            <p:ph type="sldNum" sz="quarter" idx="12"/>
          </p:nvPr>
        </p:nvSpPr>
        <p:spPr/>
        <p:txBody>
          <a:bodyPr/>
          <a:lstStyle/>
          <a:p>
            <a:fld id="{AB3957E0-3D36-C74A-80AE-58D0715EE856}" type="slidenum">
              <a:rPr lang="en-US" smtClean="0"/>
              <a:t>‹#›</a:t>
            </a:fld>
            <a:endParaRPr lang="en-US"/>
          </a:p>
        </p:txBody>
      </p:sp>
    </p:spTree>
    <p:extLst>
      <p:ext uri="{BB962C8B-B14F-4D97-AF65-F5344CB8AC3E}">
        <p14:creationId xmlns:p14="http://schemas.microsoft.com/office/powerpoint/2010/main" val="3056251540"/>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C29CF7-1D17-3B26-ABBC-DF23C72CCAB4}"/>
              </a:ext>
            </a:extLst>
          </p:cNvPr>
          <p:cNvSpPr>
            <a:spLocks noGrp="1"/>
          </p:cNvSpPr>
          <p:nvPr>
            <p:ph type="dt" sz="half" idx="10"/>
          </p:nvPr>
        </p:nvSpPr>
        <p:spPr/>
        <p:txBody>
          <a:bodyPr/>
          <a:lstStyle/>
          <a:p>
            <a:fld id="{AEDDA298-FCD6-944E-B0C2-1F57D7437596}" type="datetimeFigureOut">
              <a:rPr lang="en-US" smtClean="0"/>
              <a:t>5/1/2025</a:t>
            </a:fld>
            <a:endParaRPr lang="en-US"/>
          </a:p>
        </p:txBody>
      </p:sp>
      <p:sp>
        <p:nvSpPr>
          <p:cNvPr id="3" name="Footer Placeholder 2">
            <a:extLst>
              <a:ext uri="{FF2B5EF4-FFF2-40B4-BE49-F238E27FC236}">
                <a16:creationId xmlns:a16="http://schemas.microsoft.com/office/drawing/2014/main" id="{EA5E1F32-3A92-FF73-81DB-138E68C938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388947-76E8-5B87-A946-19C39FE8CBE1}"/>
              </a:ext>
            </a:extLst>
          </p:cNvPr>
          <p:cNvSpPr>
            <a:spLocks noGrp="1"/>
          </p:cNvSpPr>
          <p:nvPr>
            <p:ph type="sldNum" sz="quarter" idx="12"/>
          </p:nvPr>
        </p:nvSpPr>
        <p:spPr/>
        <p:txBody>
          <a:bodyPr/>
          <a:lstStyle/>
          <a:p>
            <a:fld id="{AB3957E0-3D36-C74A-80AE-58D0715EE856}" type="slidenum">
              <a:rPr lang="en-US" smtClean="0"/>
              <a:t>‹#›</a:t>
            </a:fld>
            <a:endParaRPr lang="en-US"/>
          </a:p>
        </p:txBody>
      </p:sp>
    </p:spTree>
    <p:extLst>
      <p:ext uri="{BB962C8B-B14F-4D97-AF65-F5344CB8AC3E}">
        <p14:creationId xmlns:p14="http://schemas.microsoft.com/office/powerpoint/2010/main" val="395428495"/>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7842C-152E-88BC-1C8A-4D0C8E3003B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610748B-5D1A-7D55-1329-3C88E3B4C7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7C875BA-FBC0-34ED-1B0F-5848BC36AF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9F6324A-4BCB-67A3-DF51-C8DA04910CFB}"/>
              </a:ext>
            </a:extLst>
          </p:cNvPr>
          <p:cNvSpPr>
            <a:spLocks noGrp="1"/>
          </p:cNvSpPr>
          <p:nvPr>
            <p:ph type="dt" sz="half" idx="10"/>
          </p:nvPr>
        </p:nvSpPr>
        <p:spPr/>
        <p:txBody>
          <a:bodyPr/>
          <a:lstStyle/>
          <a:p>
            <a:fld id="{AEDDA298-FCD6-944E-B0C2-1F57D7437596}" type="datetimeFigureOut">
              <a:rPr lang="en-US" smtClean="0"/>
              <a:t>5/1/2025</a:t>
            </a:fld>
            <a:endParaRPr lang="en-US"/>
          </a:p>
        </p:txBody>
      </p:sp>
      <p:sp>
        <p:nvSpPr>
          <p:cNvPr id="6" name="Footer Placeholder 5">
            <a:extLst>
              <a:ext uri="{FF2B5EF4-FFF2-40B4-BE49-F238E27FC236}">
                <a16:creationId xmlns:a16="http://schemas.microsoft.com/office/drawing/2014/main" id="{B5D92835-9BC1-08B5-0D8F-E54F01C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067-D66C-6D98-213B-5F59FFDC175C}"/>
              </a:ext>
            </a:extLst>
          </p:cNvPr>
          <p:cNvSpPr>
            <a:spLocks noGrp="1"/>
          </p:cNvSpPr>
          <p:nvPr>
            <p:ph type="sldNum" sz="quarter" idx="12"/>
          </p:nvPr>
        </p:nvSpPr>
        <p:spPr/>
        <p:txBody>
          <a:bodyPr/>
          <a:lstStyle/>
          <a:p>
            <a:fld id="{AB3957E0-3D36-C74A-80AE-58D0715EE856}" type="slidenum">
              <a:rPr lang="en-US" smtClean="0"/>
              <a:t>‹#›</a:t>
            </a:fld>
            <a:endParaRPr lang="en-US"/>
          </a:p>
        </p:txBody>
      </p:sp>
    </p:spTree>
    <p:extLst>
      <p:ext uri="{BB962C8B-B14F-4D97-AF65-F5344CB8AC3E}">
        <p14:creationId xmlns:p14="http://schemas.microsoft.com/office/powerpoint/2010/main" val="4095432520"/>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1049-AB42-85CA-88A5-4785B10425E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380252E-1F2E-3DEF-EE58-BAB371E785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F3A27A-5B8B-A01D-CA38-E95B74B533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C0A30C-2720-54BF-E759-75B68815B494}"/>
              </a:ext>
            </a:extLst>
          </p:cNvPr>
          <p:cNvSpPr>
            <a:spLocks noGrp="1"/>
          </p:cNvSpPr>
          <p:nvPr>
            <p:ph type="dt" sz="half" idx="10"/>
          </p:nvPr>
        </p:nvSpPr>
        <p:spPr/>
        <p:txBody>
          <a:bodyPr/>
          <a:lstStyle/>
          <a:p>
            <a:fld id="{AEDDA298-FCD6-944E-B0C2-1F57D7437596}" type="datetimeFigureOut">
              <a:rPr lang="en-US" smtClean="0"/>
              <a:t>5/1/2025</a:t>
            </a:fld>
            <a:endParaRPr lang="en-US"/>
          </a:p>
        </p:txBody>
      </p:sp>
      <p:sp>
        <p:nvSpPr>
          <p:cNvPr id="6" name="Footer Placeholder 5">
            <a:extLst>
              <a:ext uri="{FF2B5EF4-FFF2-40B4-BE49-F238E27FC236}">
                <a16:creationId xmlns:a16="http://schemas.microsoft.com/office/drawing/2014/main" id="{DBA609E9-B1DA-A0B0-ECC3-DF383712B5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2365F0-9BC5-B0F2-B697-9CFEE2996AC5}"/>
              </a:ext>
            </a:extLst>
          </p:cNvPr>
          <p:cNvSpPr>
            <a:spLocks noGrp="1"/>
          </p:cNvSpPr>
          <p:nvPr>
            <p:ph type="sldNum" sz="quarter" idx="12"/>
          </p:nvPr>
        </p:nvSpPr>
        <p:spPr/>
        <p:txBody>
          <a:bodyPr/>
          <a:lstStyle/>
          <a:p>
            <a:fld id="{AB3957E0-3D36-C74A-80AE-58D0715EE856}" type="slidenum">
              <a:rPr lang="en-US" smtClean="0"/>
              <a:t>‹#›</a:t>
            </a:fld>
            <a:endParaRPr lang="en-US"/>
          </a:p>
        </p:txBody>
      </p:sp>
    </p:spTree>
    <p:extLst>
      <p:ext uri="{BB962C8B-B14F-4D97-AF65-F5344CB8AC3E}">
        <p14:creationId xmlns:p14="http://schemas.microsoft.com/office/powerpoint/2010/main" val="1149475064"/>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36E11E-8B2B-4B37-1361-7F42D7926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7A7F449-9A3D-1E57-DEFB-4483EF9EA2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603CDF2-ED03-313A-244E-E4794CE1F4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DA298-FCD6-944E-B0C2-1F57D7437596}" type="datetimeFigureOut">
              <a:rPr lang="en-US" smtClean="0"/>
              <a:t>5/1/2025</a:t>
            </a:fld>
            <a:endParaRPr lang="en-US"/>
          </a:p>
        </p:txBody>
      </p:sp>
      <p:sp>
        <p:nvSpPr>
          <p:cNvPr id="5" name="Footer Placeholder 4">
            <a:extLst>
              <a:ext uri="{FF2B5EF4-FFF2-40B4-BE49-F238E27FC236}">
                <a16:creationId xmlns:a16="http://schemas.microsoft.com/office/drawing/2014/main" id="{31BCCE20-5D06-8DCE-5409-80FC7EAB58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F5BA4A-B5F2-E57A-4A69-6FE80B2843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3957E0-3D36-C74A-80AE-58D0715EE856}" type="slidenum">
              <a:rPr lang="en-US" smtClean="0"/>
              <a:t>‹#›</a:t>
            </a:fld>
            <a:endParaRPr lang="en-US"/>
          </a:p>
        </p:txBody>
      </p:sp>
    </p:spTree>
    <p:extLst>
      <p:ext uri="{BB962C8B-B14F-4D97-AF65-F5344CB8AC3E}">
        <p14:creationId xmlns:p14="http://schemas.microsoft.com/office/powerpoint/2010/main" val="201915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daisyeducationuk.com/customer-support/resources-hub/dreambox-reading-plus" TargetMode="Externa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student.readingplus.com/"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F6078-E036-6920-FDBE-14595B0C9446}"/>
            </a:ext>
          </a:extLst>
        </p:cNvPr>
        <p:cNvGrpSpPr/>
        <p:nvPr/>
      </p:nvGrpSpPr>
      <p:grpSpPr>
        <a:xfrm>
          <a:off x="0" y="0"/>
          <a:ext cx="0" cy="0"/>
          <a:chOff x="0" y="0"/>
          <a:chExt cx="0" cy="0"/>
        </a:xfrm>
      </p:grpSpPr>
      <p:pic>
        <p:nvPicPr>
          <p:cNvPr id="4" name="Picture 3" descr="A purple card with white text&#10;&#10;Description automatically generated">
            <a:extLst>
              <a:ext uri="{FF2B5EF4-FFF2-40B4-BE49-F238E27FC236}">
                <a16:creationId xmlns:a16="http://schemas.microsoft.com/office/drawing/2014/main" id="{F805ABD8-7FD2-7A9D-F815-2321BB814E34}"/>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18" name="Title 1">
            <a:extLst>
              <a:ext uri="{FF2B5EF4-FFF2-40B4-BE49-F238E27FC236}">
                <a16:creationId xmlns:a16="http://schemas.microsoft.com/office/drawing/2014/main" id="{4D264068-C8CE-1D4B-6E38-633280B6F637}"/>
              </a:ext>
            </a:extLst>
          </p:cNvPr>
          <p:cNvSpPr txBox="1">
            <a:spLocks/>
          </p:cNvSpPr>
          <p:nvPr/>
        </p:nvSpPr>
        <p:spPr>
          <a:xfrm>
            <a:off x="877788" y="2110368"/>
            <a:ext cx="9893131" cy="2402256"/>
          </a:xfrm>
          <a:prstGeom prst="rect">
            <a:avLst/>
          </a:prstGeom>
        </p:spPr>
        <p:txBody>
          <a:bodyPr anchor="b">
            <a:normAutofit fontScale="90000" lnSpcReduction="20000"/>
          </a:bodyPr>
          <a:lstStyle>
            <a:lvl1pPr algn="l" defTabSz="914400" rtl="0" eaLnBrk="1" latinLnBrk="0" hangingPunct="1">
              <a:lnSpc>
                <a:spcPct val="100000"/>
              </a:lnSpc>
              <a:spcBef>
                <a:spcPct val="0"/>
              </a:spcBef>
              <a:buNone/>
              <a:defRPr sz="5000" b="1" kern="1200">
                <a:solidFill>
                  <a:schemeClr val="bg1"/>
                </a:solidFill>
                <a:latin typeface="Source Sans Pro" panose="020B0503030403020204" pitchFamily="34" charset="0"/>
                <a:ea typeface="+mj-ea"/>
                <a:cs typeface="+mj-cs"/>
              </a:defRPr>
            </a:lvl1pPr>
          </a:lstStyle>
          <a:p>
            <a:r>
              <a:rPr lang="en-US" sz="8000" dirty="0"/>
              <a:t>An Introduction to Reading Plus</a:t>
            </a:r>
          </a:p>
          <a:p>
            <a:r>
              <a:rPr lang="en-US" sz="2900" dirty="0">
                <a:solidFill>
                  <a:srgbClr val="E62D88"/>
                </a:solidFill>
              </a:rPr>
              <a:t>For parents and guardians</a:t>
            </a:r>
            <a:endParaRPr lang="en-GB" sz="2900" dirty="0">
              <a:solidFill>
                <a:srgbClr val="E62D88"/>
              </a:solidFill>
            </a:endParaRPr>
          </a:p>
        </p:txBody>
      </p:sp>
    </p:spTree>
    <p:extLst>
      <p:ext uri="{BB962C8B-B14F-4D97-AF65-F5344CB8AC3E}">
        <p14:creationId xmlns:p14="http://schemas.microsoft.com/office/powerpoint/2010/main" val="3178853466"/>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1A93-D459-EB20-64AA-9F92ECE35032}"/>
              </a:ext>
            </a:extLst>
          </p:cNvPr>
          <p:cNvSpPr>
            <a:spLocks noGrp="1"/>
          </p:cNvSpPr>
          <p:nvPr>
            <p:ph type="title"/>
          </p:nvPr>
        </p:nvSpPr>
        <p:spPr/>
        <p:txBody>
          <a:bodyPr>
            <a:normAutofit fontScale="90000"/>
          </a:bodyPr>
          <a:lstStyle/>
          <a:p>
            <a:r>
              <a:rPr lang="en-GB" b="1" dirty="0">
                <a:solidFill>
                  <a:srgbClr val="E62D88"/>
                </a:solidFill>
                <a:latin typeface="Source Sans Pro" panose="020B0503030403020204" pitchFamily="34" charset="0"/>
                <a:ea typeface="Source Sans Pro" panose="020B0503030403020204" pitchFamily="34" charset="0"/>
              </a:rPr>
              <a:t>How to check your child’s progress</a:t>
            </a:r>
          </a:p>
        </p:txBody>
      </p:sp>
      <p:sp>
        <p:nvSpPr>
          <p:cNvPr id="3" name="Text Placeholder 2">
            <a:extLst>
              <a:ext uri="{FF2B5EF4-FFF2-40B4-BE49-F238E27FC236}">
                <a16:creationId xmlns:a16="http://schemas.microsoft.com/office/drawing/2014/main" id="{C06E8B0F-9323-15D4-B72B-05B103558750}"/>
              </a:ext>
            </a:extLst>
          </p:cNvPr>
          <p:cNvSpPr>
            <a:spLocks noGrp="1"/>
          </p:cNvSpPr>
          <p:nvPr>
            <p:ph type="body" sz="quarter" idx="10"/>
          </p:nvPr>
        </p:nvSpPr>
        <p:spPr>
          <a:xfrm>
            <a:off x="838200" y="1858341"/>
            <a:ext cx="8326120" cy="4276721"/>
          </a:xfrm>
        </p:spPr>
        <p:txBody>
          <a:bodyPr>
            <a:normAutofit/>
          </a:bodyPr>
          <a:lstStyle/>
          <a:p>
            <a:pPr>
              <a:lnSpc>
                <a:spcPct val="100000"/>
              </a:lnSpc>
              <a:spcBef>
                <a:spcPts val="0"/>
              </a:spcBef>
            </a:pPr>
            <a:r>
              <a:rPr lang="en-GB" dirty="0">
                <a:solidFill>
                  <a:srgbClr val="7030A0"/>
                </a:solidFill>
                <a:latin typeface="Source Sans Pro" panose="020B0503030403020204" pitchFamily="34" charset="0"/>
                <a:ea typeface="Source Sans Pro" panose="020B0503030403020204" pitchFamily="34" charset="0"/>
              </a:rPr>
              <a:t>Ask your child to show their </a:t>
            </a:r>
            <a:r>
              <a:rPr lang="en-GB" b="1" dirty="0">
                <a:solidFill>
                  <a:srgbClr val="7030A0"/>
                </a:solidFill>
                <a:latin typeface="Source Sans Pro" panose="020B0503030403020204" pitchFamily="34" charset="0"/>
                <a:ea typeface="Source Sans Pro" panose="020B0503030403020204" pitchFamily="34" charset="0"/>
              </a:rPr>
              <a:t>Dashboard</a:t>
            </a:r>
            <a:r>
              <a:rPr lang="en-GB" dirty="0">
                <a:solidFill>
                  <a:srgbClr val="7030A0"/>
                </a:solidFill>
                <a:latin typeface="Source Sans Pro" panose="020B0503030403020204" pitchFamily="34" charset="0"/>
                <a:ea typeface="Source Sans Pro" panose="020B0503030403020204" pitchFamily="34" charset="0"/>
              </a:rPr>
              <a:t>. From this screen, you will see:</a:t>
            </a:r>
          </a:p>
          <a:p>
            <a:pPr>
              <a:lnSpc>
                <a:spcPct val="100000"/>
              </a:lnSpc>
              <a:spcBef>
                <a:spcPts val="0"/>
              </a:spcBef>
            </a:pPr>
            <a:endParaRPr lang="en-GB" dirty="0">
              <a:solidFill>
                <a:srgbClr val="7030A0"/>
              </a:solidFill>
              <a:latin typeface="Source Sans Pro" panose="020B0503030403020204" pitchFamily="34" charset="0"/>
              <a:ea typeface="Source Sans Pro" panose="020B0503030403020204" pitchFamily="34" charset="0"/>
            </a:endParaRPr>
          </a:p>
          <a:p>
            <a:pPr marL="342900" indent="-342900">
              <a:lnSpc>
                <a:spcPct val="100000"/>
              </a:lnSpc>
              <a:spcBef>
                <a:spcPts val="0"/>
              </a:spcBef>
              <a:buFont typeface="Arial" panose="020B0604020202020204" pitchFamily="34" charset="0"/>
              <a:buChar char="•"/>
            </a:pPr>
            <a:r>
              <a:rPr lang="en-GB" b="1" dirty="0">
                <a:solidFill>
                  <a:srgbClr val="7030A0"/>
                </a:solidFill>
                <a:latin typeface="Source Sans Pro" panose="020B0503030403020204" pitchFamily="34" charset="0"/>
                <a:ea typeface="Source Sans Pro" panose="020B0503030403020204" pitchFamily="34" charset="0"/>
              </a:rPr>
              <a:t>When</a:t>
            </a:r>
            <a:r>
              <a:rPr lang="en-GB" dirty="0">
                <a:solidFill>
                  <a:srgbClr val="7030A0"/>
                </a:solidFill>
                <a:latin typeface="Source Sans Pro" panose="020B0503030403020204" pitchFamily="34" charset="0"/>
                <a:ea typeface="Source Sans Pro" panose="020B0503030403020204" pitchFamily="34" charset="0"/>
              </a:rPr>
              <a:t> they have been on Reading Plus.</a:t>
            </a:r>
          </a:p>
          <a:p>
            <a:pPr marL="342900" indent="-342900">
              <a:lnSpc>
                <a:spcPct val="100000"/>
              </a:lnSpc>
              <a:spcBef>
                <a:spcPts val="0"/>
              </a:spcBef>
              <a:buFont typeface="Arial" panose="020B0604020202020204" pitchFamily="34" charset="0"/>
              <a:buChar char="•"/>
            </a:pPr>
            <a:r>
              <a:rPr lang="en-GB" dirty="0">
                <a:solidFill>
                  <a:srgbClr val="7030A0"/>
                </a:solidFill>
                <a:latin typeface="Source Sans Pro" panose="020B0503030403020204" pitchFamily="34" charset="0"/>
                <a:ea typeface="Source Sans Pro" panose="020B0503030403020204" pitchFamily="34" charset="0"/>
              </a:rPr>
              <a:t>How </a:t>
            </a:r>
            <a:r>
              <a:rPr lang="en-GB" b="1" dirty="0">
                <a:solidFill>
                  <a:srgbClr val="7030A0"/>
                </a:solidFill>
                <a:latin typeface="Source Sans Pro" panose="020B0503030403020204" pitchFamily="34" charset="0"/>
                <a:ea typeface="Source Sans Pro" panose="020B0503030403020204" pitchFamily="34" charset="0"/>
              </a:rPr>
              <a:t>long</a:t>
            </a:r>
            <a:r>
              <a:rPr lang="en-GB" dirty="0">
                <a:solidFill>
                  <a:srgbClr val="7030A0"/>
                </a:solidFill>
                <a:latin typeface="Source Sans Pro" panose="020B0503030403020204" pitchFamily="34" charset="0"/>
                <a:ea typeface="Source Sans Pro" panose="020B0503030403020204" pitchFamily="34" charset="0"/>
              </a:rPr>
              <a:t> they’ve been on Reading Plus.  </a:t>
            </a:r>
          </a:p>
          <a:p>
            <a:pPr marL="342900" indent="-342900">
              <a:lnSpc>
                <a:spcPct val="100000"/>
              </a:lnSpc>
              <a:spcBef>
                <a:spcPts val="0"/>
              </a:spcBef>
              <a:buFont typeface="Arial" panose="020B0604020202020204" pitchFamily="34" charset="0"/>
              <a:buChar char="•"/>
            </a:pPr>
            <a:r>
              <a:rPr lang="en-GB" dirty="0">
                <a:solidFill>
                  <a:srgbClr val="7030A0"/>
                </a:solidFill>
                <a:latin typeface="Source Sans Pro" panose="020B0503030403020204" pitchFamily="34" charset="0"/>
                <a:ea typeface="Source Sans Pro" panose="020B0503030403020204" pitchFamily="34" charset="0"/>
              </a:rPr>
              <a:t>The </a:t>
            </a:r>
            <a:r>
              <a:rPr lang="en-GB" b="1" dirty="0">
                <a:solidFill>
                  <a:srgbClr val="7030A0"/>
                </a:solidFill>
                <a:latin typeface="Source Sans Pro" panose="020B0503030403020204" pitchFamily="34" charset="0"/>
                <a:ea typeface="Source Sans Pro" panose="020B0503030403020204" pitchFamily="34" charset="0"/>
              </a:rPr>
              <a:t>level</a:t>
            </a:r>
            <a:r>
              <a:rPr lang="en-GB" dirty="0">
                <a:solidFill>
                  <a:srgbClr val="7030A0"/>
                </a:solidFill>
                <a:latin typeface="Source Sans Pro" panose="020B0503030403020204" pitchFamily="34" charset="0"/>
                <a:ea typeface="Source Sans Pro" panose="020B0503030403020204" pitchFamily="34" charset="0"/>
              </a:rPr>
              <a:t> they are reading at.</a:t>
            </a:r>
          </a:p>
          <a:p>
            <a:pPr marL="342900" indent="-342900">
              <a:lnSpc>
                <a:spcPct val="100000"/>
              </a:lnSpc>
              <a:spcBef>
                <a:spcPts val="0"/>
              </a:spcBef>
              <a:buFont typeface="Arial" panose="020B0604020202020204" pitchFamily="34" charset="0"/>
              <a:buChar char="•"/>
            </a:pPr>
            <a:r>
              <a:rPr lang="en-GB" dirty="0">
                <a:solidFill>
                  <a:srgbClr val="7030A0"/>
                </a:solidFill>
                <a:latin typeface="Source Sans Pro" panose="020B0503030403020204" pitchFamily="34" charset="0"/>
                <a:ea typeface="Source Sans Pro" panose="020B0503030403020204" pitchFamily="34" charset="0"/>
              </a:rPr>
              <a:t>Their reading </a:t>
            </a:r>
            <a:r>
              <a:rPr lang="en-GB" b="1" dirty="0">
                <a:solidFill>
                  <a:srgbClr val="7030A0"/>
                </a:solidFill>
                <a:latin typeface="Source Sans Pro" panose="020B0503030403020204" pitchFamily="34" charset="0"/>
                <a:ea typeface="Source Sans Pro" panose="020B0503030403020204" pitchFamily="34" charset="0"/>
              </a:rPr>
              <a:t>speed</a:t>
            </a:r>
            <a:r>
              <a:rPr lang="en-GB" dirty="0">
                <a:solidFill>
                  <a:srgbClr val="7030A0"/>
                </a:solidFill>
                <a:latin typeface="Source Sans Pro" panose="020B0503030403020204" pitchFamily="34" charset="0"/>
                <a:ea typeface="Source Sans Pro" panose="020B0503030403020204" pitchFamily="34" charset="0"/>
              </a:rPr>
              <a:t>.</a:t>
            </a:r>
          </a:p>
        </p:txBody>
      </p:sp>
      <p:pic>
        <p:nvPicPr>
          <p:cNvPr id="5" name="Picture 4" descr="A child using a tablet&#10;&#10;Description automatically generated">
            <a:extLst>
              <a:ext uri="{FF2B5EF4-FFF2-40B4-BE49-F238E27FC236}">
                <a16:creationId xmlns:a16="http://schemas.microsoft.com/office/drawing/2014/main" id="{54680CDF-CB29-0404-0CC8-2B86C6F7D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9164" y="2546043"/>
            <a:ext cx="4350613" cy="2901315"/>
          </a:xfrm>
          <a:prstGeom prst="rect">
            <a:avLst/>
          </a:prstGeom>
        </p:spPr>
      </p:pic>
    </p:spTree>
    <p:extLst>
      <p:ext uri="{BB962C8B-B14F-4D97-AF65-F5344CB8AC3E}">
        <p14:creationId xmlns:p14="http://schemas.microsoft.com/office/powerpoint/2010/main" val="1350527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D0446-52AF-D7E8-53F5-73756349ABAC}"/>
              </a:ext>
            </a:extLst>
          </p:cNvPr>
          <p:cNvSpPr>
            <a:spLocks noGrp="1"/>
          </p:cNvSpPr>
          <p:nvPr>
            <p:ph type="title"/>
          </p:nvPr>
        </p:nvSpPr>
        <p:spPr/>
        <p:txBody>
          <a:bodyPr>
            <a:normAutofit fontScale="90000"/>
          </a:bodyPr>
          <a:lstStyle/>
          <a:p>
            <a:r>
              <a:rPr lang="en-GB" b="1" dirty="0">
                <a:solidFill>
                  <a:srgbClr val="E62D88"/>
                </a:solidFill>
                <a:latin typeface="Source Sans Pro" panose="020B0503030403020204" pitchFamily="34" charset="0"/>
                <a:ea typeface="Source Sans Pro" panose="020B0503030403020204" pitchFamily="34" charset="0"/>
              </a:rPr>
              <a:t>Additional information for parents</a:t>
            </a:r>
          </a:p>
        </p:txBody>
      </p:sp>
      <p:sp>
        <p:nvSpPr>
          <p:cNvPr id="3" name="Text Placeholder 2">
            <a:extLst>
              <a:ext uri="{FF2B5EF4-FFF2-40B4-BE49-F238E27FC236}">
                <a16:creationId xmlns:a16="http://schemas.microsoft.com/office/drawing/2014/main" id="{8CD9828C-186C-1E80-601C-4E9E1BEA9FD7}"/>
              </a:ext>
            </a:extLst>
          </p:cNvPr>
          <p:cNvSpPr>
            <a:spLocks noGrp="1"/>
          </p:cNvSpPr>
          <p:nvPr>
            <p:ph type="body" sz="quarter" idx="10"/>
          </p:nvPr>
        </p:nvSpPr>
        <p:spPr>
          <a:xfrm>
            <a:off x="838200" y="1858341"/>
            <a:ext cx="4211320" cy="3516299"/>
          </a:xfrm>
        </p:spPr>
        <p:txBody>
          <a:bodyPr>
            <a:normAutofit fontScale="70000" lnSpcReduction="20000"/>
          </a:bodyPr>
          <a:lstStyle/>
          <a:p>
            <a:pPr>
              <a:lnSpc>
                <a:spcPct val="100000"/>
              </a:lnSpc>
              <a:spcBef>
                <a:spcPts val="0"/>
              </a:spcBef>
            </a:pPr>
            <a:r>
              <a:rPr lang="en-GB" dirty="0">
                <a:solidFill>
                  <a:srgbClr val="532B85"/>
                </a:solidFill>
                <a:latin typeface="Source Sans Pro" panose="020B0503030403020204" pitchFamily="34" charset="0"/>
                <a:ea typeface="Source Sans Pro" panose="020B0503030403020204" pitchFamily="34" charset="0"/>
              </a:rPr>
              <a:t>If your child uses Reading Plus at home, from their pupil </a:t>
            </a:r>
            <a:r>
              <a:rPr lang="en-GB" b="1" dirty="0">
                <a:solidFill>
                  <a:srgbClr val="532B85"/>
                </a:solidFill>
                <a:latin typeface="Source Sans Pro" panose="020B0503030403020204" pitchFamily="34" charset="0"/>
                <a:ea typeface="Source Sans Pro" panose="020B0503030403020204" pitchFamily="34" charset="0"/>
              </a:rPr>
              <a:t>Dashboard</a:t>
            </a:r>
            <a:r>
              <a:rPr lang="en-GB" dirty="0">
                <a:solidFill>
                  <a:srgbClr val="532B85"/>
                </a:solidFill>
                <a:latin typeface="Source Sans Pro" panose="020B0503030403020204" pitchFamily="34" charset="0"/>
                <a:ea typeface="Source Sans Pro" panose="020B0503030403020204" pitchFamily="34" charset="0"/>
              </a:rPr>
              <a:t>, click on the </a:t>
            </a:r>
            <a:r>
              <a:rPr lang="en-GB" b="1" dirty="0">
                <a:solidFill>
                  <a:srgbClr val="532B85"/>
                </a:solidFill>
                <a:latin typeface="Source Sans Pro" panose="020B0503030403020204" pitchFamily="34" charset="0"/>
                <a:ea typeface="Source Sans Pro" panose="020B0503030403020204" pitchFamily="34" charset="0"/>
              </a:rPr>
              <a:t>Families</a:t>
            </a:r>
            <a:r>
              <a:rPr lang="en-GB" dirty="0">
                <a:solidFill>
                  <a:srgbClr val="532B85"/>
                </a:solidFill>
                <a:latin typeface="Source Sans Pro" panose="020B0503030403020204" pitchFamily="34" charset="0"/>
                <a:ea typeface="Source Sans Pro" panose="020B0503030403020204" pitchFamily="34" charset="0"/>
              </a:rPr>
              <a:t> link at the top of the screen for more information on how to best support your child with their Reading Plus journey. </a:t>
            </a:r>
          </a:p>
          <a:p>
            <a:pPr>
              <a:lnSpc>
                <a:spcPct val="100000"/>
              </a:lnSpc>
              <a:spcBef>
                <a:spcPts val="0"/>
              </a:spcBef>
            </a:pPr>
            <a:endParaRPr lang="en-GB" dirty="0">
              <a:solidFill>
                <a:srgbClr val="532B85"/>
              </a:solidFill>
              <a:latin typeface="Source Sans Pro" panose="020B0503030403020204" pitchFamily="34" charset="0"/>
              <a:ea typeface="Source Sans Pro" panose="020B0503030403020204" pitchFamily="34" charset="0"/>
            </a:endParaRPr>
          </a:p>
          <a:p>
            <a:pPr>
              <a:lnSpc>
                <a:spcPct val="100000"/>
              </a:lnSpc>
              <a:spcBef>
                <a:spcPts val="0"/>
              </a:spcBef>
            </a:pPr>
            <a:r>
              <a:rPr lang="en-GB" dirty="0">
                <a:solidFill>
                  <a:srgbClr val="532B85"/>
                </a:solidFill>
                <a:latin typeface="Source Sans Pro" panose="020B0503030403020204" pitchFamily="34" charset="0"/>
                <a:ea typeface="Source Sans Pro" panose="020B0503030403020204" pitchFamily="34" charset="0"/>
              </a:rPr>
              <a:t>You can also find further information by visiting Reading Solutions UK’s Resources Hub.</a:t>
            </a:r>
          </a:p>
          <a:p>
            <a:pPr>
              <a:lnSpc>
                <a:spcPct val="100000"/>
              </a:lnSpc>
              <a:spcBef>
                <a:spcPts val="0"/>
              </a:spcBef>
            </a:pPr>
            <a:endParaRPr lang="en-GB" dirty="0">
              <a:solidFill>
                <a:srgbClr val="532B85"/>
              </a:solidFill>
              <a:latin typeface="Source Sans Pro" panose="020B0503030403020204" pitchFamily="34" charset="0"/>
              <a:ea typeface="Source Sans Pro" panose="020B0503030403020204" pitchFamily="34" charset="0"/>
            </a:endParaRPr>
          </a:p>
          <a:p>
            <a:pPr>
              <a:lnSpc>
                <a:spcPct val="100000"/>
              </a:lnSpc>
              <a:spcBef>
                <a:spcPts val="0"/>
              </a:spcBef>
            </a:pPr>
            <a:r>
              <a:rPr lang="en-GB" dirty="0">
                <a:solidFill>
                  <a:srgbClr val="532B85"/>
                </a:solidFill>
                <a:latin typeface="Source Sans Pro" panose="020B0503030403020204" pitchFamily="34" charset="0"/>
                <a:ea typeface="Source Sans Pro" panose="020B0503030403020204" pitchFamily="34" charset="0"/>
                <a:hlinkClick r:id="rId2"/>
              </a:rPr>
              <a:t>https://www.daisyeducationuk.com/customer-support/resources-hub/dreambox-reading-plus</a:t>
            </a:r>
            <a:endParaRPr lang="en-GB" dirty="0">
              <a:solidFill>
                <a:srgbClr val="532B85"/>
              </a:solidFill>
              <a:latin typeface="Source Sans Pro" panose="020B0503030403020204" pitchFamily="34" charset="0"/>
              <a:ea typeface="Source Sans Pro" panose="020B0503030403020204" pitchFamily="34" charset="0"/>
            </a:endParaRPr>
          </a:p>
          <a:p>
            <a:pPr>
              <a:lnSpc>
                <a:spcPct val="100000"/>
              </a:lnSpc>
              <a:spcBef>
                <a:spcPts val="0"/>
              </a:spcBef>
            </a:pPr>
            <a:endParaRPr lang="en-GB" dirty="0">
              <a:solidFill>
                <a:srgbClr val="532B85"/>
              </a:solidFill>
              <a:latin typeface="Source Sans Pro" panose="020B0503030403020204" pitchFamily="34" charset="0"/>
              <a:ea typeface="Source Sans Pro" panose="020B0503030403020204" pitchFamily="34" charset="0"/>
            </a:endParaRPr>
          </a:p>
        </p:txBody>
      </p:sp>
      <p:pic>
        <p:nvPicPr>
          <p:cNvPr id="7" name="Picture 6" descr="A screenshot of a computer&#10;&#10;Description automatically generated">
            <a:extLst>
              <a:ext uri="{FF2B5EF4-FFF2-40B4-BE49-F238E27FC236}">
                <a16:creationId xmlns:a16="http://schemas.microsoft.com/office/drawing/2014/main" id="{8014EDFE-0340-520A-AC16-FE79D3683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825" y="1672847"/>
            <a:ext cx="5903113" cy="3887285"/>
          </a:xfrm>
          <a:prstGeom prst="rect">
            <a:avLst/>
          </a:prstGeom>
        </p:spPr>
      </p:pic>
      <p:sp>
        <p:nvSpPr>
          <p:cNvPr id="8" name="Circle: Hollow 7">
            <a:extLst>
              <a:ext uri="{FF2B5EF4-FFF2-40B4-BE49-F238E27FC236}">
                <a16:creationId xmlns:a16="http://schemas.microsoft.com/office/drawing/2014/main" id="{0EC6284F-56A3-67AA-1923-32C081176455}"/>
              </a:ext>
            </a:extLst>
          </p:cNvPr>
          <p:cNvSpPr/>
          <p:nvPr/>
        </p:nvSpPr>
        <p:spPr>
          <a:xfrm>
            <a:off x="9841506" y="1484737"/>
            <a:ext cx="1615440" cy="638502"/>
          </a:xfrm>
          <a:prstGeom prst="donut">
            <a:avLst/>
          </a:prstGeom>
          <a:solidFill>
            <a:srgbClr val="E62D88"/>
          </a:solidFill>
          <a:ln>
            <a:solidFill>
              <a:srgbClr val="E62D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797386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FBD27-C3B8-317D-03CB-E6D101A5BBC4}"/>
              </a:ext>
            </a:extLst>
          </p:cNvPr>
          <p:cNvSpPr>
            <a:spLocks noGrp="1"/>
          </p:cNvSpPr>
          <p:nvPr>
            <p:ph type="title"/>
          </p:nvPr>
        </p:nvSpPr>
        <p:spPr>
          <a:xfrm>
            <a:off x="2571131" y="2627588"/>
            <a:ext cx="7049737" cy="887205"/>
          </a:xfrm>
        </p:spPr>
        <p:txBody>
          <a:bodyPr>
            <a:noAutofit/>
          </a:bodyPr>
          <a:lstStyle/>
          <a:p>
            <a:pPr algn="ctr"/>
            <a:r>
              <a:rPr lang="en-GB" sz="8800" b="1" dirty="0">
                <a:solidFill>
                  <a:srgbClr val="E62D88"/>
                </a:solidFill>
                <a:latin typeface="Source Sans Pro" panose="020B0503030403020204" pitchFamily="34" charset="0"/>
                <a:ea typeface="Source Sans Pro" panose="020B0503030403020204" pitchFamily="34" charset="0"/>
              </a:rPr>
              <a:t>Questions?</a:t>
            </a:r>
          </a:p>
        </p:txBody>
      </p:sp>
    </p:spTree>
    <p:extLst>
      <p:ext uri="{BB962C8B-B14F-4D97-AF65-F5344CB8AC3E}">
        <p14:creationId xmlns:p14="http://schemas.microsoft.com/office/powerpoint/2010/main" val="3935857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CE7AF-AE6D-001A-168D-1D6336FC5064}"/>
            </a:ext>
          </a:extLst>
        </p:cNvPr>
        <p:cNvGrpSpPr/>
        <p:nvPr/>
      </p:nvGrpSpPr>
      <p:grpSpPr>
        <a:xfrm>
          <a:off x="0" y="0"/>
          <a:ext cx="0" cy="0"/>
          <a:chOff x="0" y="0"/>
          <a:chExt cx="0" cy="0"/>
        </a:xfrm>
      </p:grpSpPr>
      <p:pic>
        <p:nvPicPr>
          <p:cNvPr id="3" name="Picture 2" descr="A purple card with white text&#10;&#10;Description automatically generated">
            <a:extLst>
              <a:ext uri="{FF2B5EF4-FFF2-40B4-BE49-F238E27FC236}">
                <a16:creationId xmlns:a16="http://schemas.microsoft.com/office/drawing/2014/main" id="{EBD3DE63-DE6F-FAB9-20B1-DCF4F8B29800}"/>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73BDC66-E675-328B-3735-3E4B59C65A03}"/>
              </a:ext>
            </a:extLst>
          </p:cNvPr>
          <p:cNvSpPr txBox="1">
            <a:spLocks/>
          </p:cNvSpPr>
          <p:nvPr/>
        </p:nvSpPr>
        <p:spPr>
          <a:xfrm>
            <a:off x="964096" y="1997765"/>
            <a:ext cx="7722704" cy="11383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600" b="1">
                <a:solidFill>
                  <a:schemeClr val="bg1"/>
                </a:solidFill>
                <a:latin typeface="Source Sans Pro" panose="020B0503030403020204" pitchFamily="34" charset="0"/>
              </a:rPr>
              <a:t>For more information, please contact your child’s class teacher.</a:t>
            </a:r>
            <a:endParaRPr lang="en-GB" sz="3600" b="1" dirty="0">
              <a:solidFill>
                <a:schemeClr val="bg1"/>
              </a:solidFill>
              <a:latin typeface="Source Sans Pro" panose="020B0503030403020204" pitchFamily="34" charset="0"/>
            </a:endParaRPr>
          </a:p>
        </p:txBody>
      </p:sp>
      <p:sp>
        <p:nvSpPr>
          <p:cNvPr id="4" name="TextBox 3">
            <a:extLst>
              <a:ext uri="{FF2B5EF4-FFF2-40B4-BE49-F238E27FC236}">
                <a16:creationId xmlns:a16="http://schemas.microsoft.com/office/drawing/2014/main" id="{B2D4800E-4332-0A83-83A9-076D6FB32BB5}"/>
              </a:ext>
            </a:extLst>
          </p:cNvPr>
          <p:cNvSpPr txBox="1"/>
          <p:nvPr/>
        </p:nvSpPr>
        <p:spPr>
          <a:xfrm>
            <a:off x="964095" y="3559316"/>
            <a:ext cx="6271591" cy="1200329"/>
          </a:xfrm>
          <a:prstGeom prst="rect">
            <a:avLst/>
          </a:prstGeom>
          <a:noFill/>
        </p:spPr>
        <p:txBody>
          <a:bodyPr wrap="square" rtlCol="0">
            <a:spAutoFit/>
          </a:bodyPr>
          <a:lstStyle/>
          <a:p>
            <a:r>
              <a:rPr lang="en-GB" sz="2400" dirty="0">
                <a:solidFill>
                  <a:srgbClr val="E62D88"/>
                </a:solidFill>
                <a:latin typeface="Source Sans Pro" panose="020B0503030403020204" pitchFamily="34" charset="0"/>
                <a:ea typeface="Source Sans Pro" panose="020B0503030403020204" pitchFamily="34" charset="0"/>
              </a:rPr>
              <a:t>To discover more about Reading Plus </a:t>
            </a:r>
          </a:p>
          <a:p>
            <a:r>
              <a:rPr lang="en-GB" sz="2400" dirty="0">
                <a:solidFill>
                  <a:srgbClr val="E62D88"/>
                </a:solidFill>
                <a:latin typeface="Source Sans Pro" panose="020B0503030403020204" pitchFamily="34" charset="0"/>
                <a:ea typeface="Source Sans Pro" panose="020B0503030403020204" pitchFamily="34" charset="0"/>
              </a:rPr>
              <a:t>and how it works, please visit: </a:t>
            </a:r>
            <a:r>
              <a:rPr lang="en-GB" sz="2400" b="1" dirty="0">
                <a:solidFill>
                  <a:schemeClr val="bg1"/>
                </a:solidFill>
                <a:latin typeface="Source Sans Pro" panose="020B0503030403020204" pitchFamily="34" charset="0"/>
                <a:ea typeface="Source Sans Pro" panose="020B0503030403020204" pitchFamily="34" charset="0"/>
              </a:rPr>
              <a:t>daisyeducationuk.com</a:t>
            </a:r>
          </a:p>
        </p:txBody>
      </p:sp>
    </p:spTree>
    <p:extLst>
      <p:ext uri="{BB962C8B-B14F-4D97-AF65-F5344CB8AC3E}">
        <p14:creationId xmlns:p14="http://schemas.microsoft.com/office/powerpoint/2010/main" val="81799403"/>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a rainbow border&#10;&#10;Description automatically generated">
            <a:extLst>
              <a:ext uri="{FF2B5EF4-FFF2-40B4-BE49-F238E27FC236}">
                <a16:creationId xmlns:a16="http://schemas.microsoft.com/office/drawing/2014/main" id="{DC97C794-5811-4354-6ACE-10F79F2A9425}"/>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A9C5CA30-C8C9-13BE-8923-61C6EE0121A4}"/>
              </a:ext>
            </a:extLst>
          </p:cNvPr>
          <p:cNvSpPr>
            <a:spLocks noGrp="1"/>
          </p:cNvSpPr>
          <p:nvPr>
            <p:ph type="title"/>
          </p:nvPr>
        </p:nvSpPr>
        <p:spPr>
          <a:xfrm>
            <a:off x="515007" y="1776267"/>
            <a:ext cx="8107017" cy="387539"/>
          </a:xfrm>
        </p:spPr>
        <p:txBody>
          <a:bodyPr>
            <a:normAutofit fontScale="90000"/>
          </a:bodyPr>
          <a:lstStyle/>
          <a:p>
            <a:r>
              <a:rPr lang="en-GB" sz="4000" b="1" i="0" u="none" strike="noStrike" dirty="0">
                <a:solidFill>
                  <a:srgbClr val="E62D88"/>
                </a:solidFill>
                <a:effectLst/>
                <a:latin typeface="Source Sans Pro" panose="020B0503030403020204" pitchFamily="34" charset="0"/>
              </a:rPr>
              <a:t>What is Reading Plus? </a:t>
            </a:r>
            <a:r>
              <a:rPr lang="en-GB" sz="4000" b="0" i="0" dirty="0">
                <a:solidFill>
                  <a:srgbClr val="000000"/>
                </a:solidFill>
                <a:effectLst/>
                <a:latin typeface="Source Sans Pro" panose="020B0503030403020204" pitchFamily="34" charset="0"/>
              </a:rPr>
              <a:t>​</a:t>
            </a:r>
            <a:br>
              <a:rPr lang="en-US" sz="4000" b="1" dirty="0">
                <a:solidFill>
                  <a:srgbClr val="E63289"/>
                </a:solidFill>
                <a:latin typeface="Source Sans Pro" panose="020B0503030403020204" pitchFamily="34" charset="0"/>
              </a:rPr>
            </a:br>
            <a:br>
              <a:rPr lang="en-GB" sz="4000" b="1" dirty="0">
                <a:solidFill>
                  <a:srgbClr val="7030A0"/>
                </a:solidFill>
              </a:rPr>
            </a:br>
            <a:br>
              <a:rPr lang="en-GB" sz="1600" b="1" dirty="0">
                <a:solidFill>
                  <a:srgbClr val="E62D88"/>
                </a:solidFill>
              </a:rPr>
            </a:br>
            <a:br>
              <a:rPr lang="en-US" sz="2400" dirty="0">
                <a:solidFill>
                  <a:srgbClr val="7030A0"/>
                </a:solidFill>
                <a:latin typeface="Source Sans Pro" panose="020B0503030403020204" pitchFamily="34" charset="0"/>
              </a:rPr>
            </a:br>
            <a:br>
              <a:rPr lang="en-GB" sz="2400" b="0" dirty="0">
                <a:latin typeface="Arial" panose="020B0604020202020204" pitchFamily="34" charset="0"/>
                <a:cs typeface="Arial" panose="020B0604020202020204" pitchFamily="34" charset="0"/>
              </a:rPr>
            </a:br>
            <a:endParaRPr lang="en-US" sz="2400" dirty="0"/>
          </a:p>
        </p:txBody>
      </p:sp>
      <p:sp>
        <p:nvSpPr>
          <p:cNvPr id="2" name="Text Placeholder 2">
            <a:extLst>
              <a:ext uri="{FF2B5EF4-FFF2-40B4-BE49-F238E27FC236}">
                <a16:creationId xmlns:a16="http://schemas.microsoft.com/office/drawing/2014/main" id="{C15A54B0-9B4D-420E-8696-85F255176BEE}"/>
              </a:ext>
            </a:extLst>
          </p:cNvPr>
          <p:cNvSpPr>
            <a:spLocks noGrp="1"/>
          </p:cNvSpPr>
          <p:nvPr/>
        </p:nvSpPr>
        <p:spPr>
          <a:xfrm>
            <a:off x="748988" y="1625264"/>
            <a:ext cx="5420360" cy="40852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32C86"/>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dirty="0"/>
              <a:t>Reading Plus is an online reading development programme designed to improve children’s reading. </a:t>
            </a:r>
          </a:p>
          <a:p>
            <a:pPr>
              <a:lnSpc>
                <a:spcPct val="100000"/>
              </a:lnSpc>
              <a:spcBef>
                <a:spcPts val="0"/>
              </a:spcBef>
            </a:pPr>
            <a:endParaRPr lang="en-GB" dirty="0"/>
          </a:p>
          <a:p>
            <a:pPr>
              <a:lnSpc>
                <a:spcPct val="100000"/>
              </a:lnSpc>
              <a:spcBef>
                <a:spcPts val="0"/>
              </a:spcBef>
            </a:pPr>
            <a:r>
              <a:rPr lang="en-GB" dirty="0"/>
              <a:t>With Reading Plus, your child will: </a:t>
            </a:r>
          </a:p>
          <a:p>
            <a:pPr>
              <a:lnSpc>
                <a:spcPct val="100000"/>
              </a:lnSpc>
              <a:spcBef>
                <a:spcPts val="0"/>
              </a:spcBef>
            </a:pPr>
            <a:endParaRPr lang="en-GB" dirty="0"/>
          </a:p>
          <a:p>
            <a:pPr marL="342900" indent="-342900">
              <a:lnSpc>
                <a:spcPct val="100000"/>
              </a:lnSpc>
              <a:spcBef>
                <a:spcPts val="0"/>
              </a:spcBef>
              <a:buFont typeface="Arial" panose="020B0604020202020204" pitchFamily="34" charset="0"/>
              <a:buChar char="•"/>
            </a:pPr>
            <a:r>
              <a:rPr lang="en-GB" dirty="0"/>
              <a:t>Learn </a:t>
            </a:r>
            <a:r>
              <a:rPr lang="en-GB" b="1" dirty="0"/>
              <a:t>new words </a:t>
            </a:r>
            <a:r>
              <a:rPr lang="en-GB" dirty="0"/>
              <a:t>to widen their </a:t>
            </a:r>
            <a:r>
              <a:rPr lang="en-GB" b="1" dirty="0"/>
              <a:t>vocabulary</a:t>
            </a:r>
            <a:r>
              <a:rPr lang="en-GB" dirty="0"/>
              <a:t>.</a:t>
            </a:r>
          </a:p>
          <a:p>
            <a:pPr marL="342900" indent="-342900">
              <a:lnSpc>
                <a:spcPct val="100000"/>
              </a:lnSpc>
              <a:spcBef>
                <a:spcPts val="0"/>
              </a:spcBef>
              <a:buFont typeface="Arial" panose="020B0604020202020204" pitchFamily="34" charset="0"/>
              <a:buChar char="•"/>
            </a:pPr>
            <a:r>
              <a:rPr lang="en-GB" dirty="0"/>
              <a:t>Better </a:t>
            </a:r>
            <a:r>
              <a:rPr lang="en-GB" b="1" dirty="0"/>
              <a:t>understand</a:t>
            </a:r>
            <a:r>
              <a:rPr lang="en-GB" dirty="0"/>
              <a:t> what they are reading (improving their </a:t>
            </a:r>
            <a:r>
              <a:rPr lang="en-GB" b="1" dirty="0"/>
              <a:t>comprehension).</a:t>
            </a:r>
          </a:p>
          <a:p>
            <a:pPr marL="342900" indent="-342900">
              <a:lnSpc>
                <a:spcPct val="100000"/>
              </a:lnSpc>
              <a:spcBef>
                <a:spcPts val="0"/>
              </a:spcBef>
              <a:buFont typeface="Arial" panose="020B0604020202020204" pitchFamily="34" charset="0"/>
              <a:buChar char="•"/>
            </a:pPr>
            <a:r>
              <a:rPr lang="en-GB" dirty="0"/>
              <a:t>Read </a:t>
            </a:r>
            <a:r>
              <a:rPr lang="en-GB" b="1" dirty="0"/>
              <a:t>more quickly. </a:t>
            </a:r>
            <a:endParaRPr lang="en-GB" dirty="0"/>
          </a:p>
          <a:p>
            <a:pPr marL="342900" indent="-342900">
              <a:buFont typeface="Arial" panose="020B0604020202020204" pitchFamily="34" charset="0"/>
              <a:buChar char="•"/>
            </a:pPr>
            <a:endParaRPr lang="en-GB" sz="2400" dirty="0"/>
          </a:p>
        </p:txBody>
      </p:sp>
      <p:pic>
        <p:nvPicPr>
          <p:cNvPr id="1026" name="Picture 2" descr="A person using a tablet&#10;&#10;Description automatically generated">
            <a:extLst>
              <a:ext uri="{FF2B5EF4-FFF2-40B4-BE49-F238E27FC236}">
                <a16:creationId xmlns:a16="http://schemas.microsoft.com/office/drawing/2014/main" id="{48A045E2-CBCB-4271-2A4D-8BC8B5BBF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9243" y="1476809"/>
            <a:ext cx="5227750" cy="348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311472"/>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7D02D-E84E-9A7B-6086-CC0135671B71}"/>
            </a:ext>
          </a:extLst>
        </p:cNvPr>
        <p:cNvGrpSpPr/>
        <p:nvPr/>
      </p:nvGrpSpPr>
      <p:grpSpPr>
        <a:xfrm>
          <a:off x="0" y="0"/>
          <a:ext cx="0" cy="0"/>
          <a:chOff x="0" y="0"/>
          <a:chExt cx="0" cy="0"/>
        </a:xfrm>
      </p:grpSpPr>
      <p:pic>
        <p:nvPicPr>
          <p:cNvPr id="4" name="Picture 3" descr="A white background with a rainbow border&#10;&#10;Description automatically generated">
            <a:extLst>
              <a:ext uri="{FF2B5EF4-FFF2-40B4-BE49-F238E27FC236}">
                <a16:creationId xmlns:a16="http://schemas.microsoft.com/office/drawing/2014/main" id="{FBAC37D8-CD79-D292-E9A9-A72153F75A1E}"/>
              </a:ext>
            </a:extLst>
          </p:cNvPr>
          <p:cNvPicPr>
            <a:picLocks noChangeAspect="1"/>
          </p:cNvPicPr>
          <p:nvPr/>
        </p:nvPicPr>
        <p:blipFill>
          <a:blip r:embed="rId2"/>
          <a:stretch>
            <a:fillRect/>
          </a:stretch>
        </p:blipFill>
        <p:spPr>
          <a:xfrm>
            <a:off x="73348" y="0"/>
            <a:ext cx="12192000" cy="6858000"/>
          </a:xfrm>
          <a:prstGeom prst="rect">
            <a:avLst/>
          </a:prstGeom>
          <a:blipFill>
            <a:blip r:embed="rId3"/>
            <a:tile tx="0" ty="0" sx="100000" sy="100000" flip="none" algn="tl"/>
          </a:blipFill>
        </p:spPr>
      </p:pic>
      <p:sp>
        <p:nvSpPr>
          <p:cNvPr id="2" name="Text Placeholder 2">
            <a:extLst>
              <a:ext uri="{FF2B5EF4-FFF2-40B4-BE49-F238E27FC236}">
                <a16:creationId xmlns:a16="http://schemas.microsoft.com/office/drawing/2014/main" id="{8A2124F7-7EFB-BAA8-3A48-515914723754}"/>
              </a:ext>
            </a:extLst>
          </p:cNvPr>
          <p:cNvSpPr>
            <a:spLocks noGrp="1"/>
          </p:cNvSpPr>
          <p:nvPr/>
        </p:nvSpPr>
        <p:spPr>
          <a:xfrm>
            <a:off x="748988" y="1625264"/>
            <a:ext cx="5420360" cy="40852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32C86"/>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GB" sz="2400" dirty="0"/>
          </a:p>
        </p:txBody>
      </p:sp>
      <p:sp>
        <p:nvSpPr>
          <p:cNvPr id="7" name="Title 1">
            <a:extLst>
              <a:ext uri="{FF2B5EF4-FFF2-40B4-BE49-F238E27FC236}">
                <a16:creationId xmlns:a16="http://schemas.microsoft.com/office/drawing/2014/main" id="{74A27394-5866-F13C-75C6-B5463EB56440}"/>
              </a:ext>
            </a:extLst>
          </p:cNvPr>
          <p:cNvSpPr>
            <a:spLocks noGrp="1"/>
          </p:cNvSpPr>
          <p:nvPr/>
        </p:nvSpPr>
        <p:spPr>
          <a:xfrm>
            <a:off x="748988" y="294906"/>
            <a:ext cx="8107017" cy="887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E62D88"/>
                </a:solidFill>
                <a:latin typeface="Source Sans Pro" panose="020B0503030403020204" pitchFamily="34" charset="0"/>
                <a:ea typeface="+mj-ea"/>
                <a:cs typeface="+mj-cs"/>
              </a:defRPr>
            </a:lvl1pPr>
          </a:lstStyle>
          <a:p>
            <a:r>
              <a:rPr lang="en-GB" dirty="0"/>
              <a:t>How does Reading Plus work?</a:t>
            </a:r>
          </a:p>
        </p:txBody>
      </p:sp>
      <p:sp>
        <p:nvSpPr>
          <p:cNvPr id="8" name="Text Placeholder 2">
            <a:extLst>
              <a:ext uri="{FF2B5EF4-FFF2-40B4-BE49-F238E27FC236}">
                <a16:creationId xmlns:a16="http://schemas.microsoft.com/office/drawing/2014/main" id="{7821BDCE-625D-9B27-4F09-7779FA0E39EC}"/>
              </a:ext>
            </a:extLst>
          </p:cNvPr>
          <p:cNvSpPr>
            <a:spLocks noGrp="1"/>
          </p:cNvSpPr>
          <p:nvPr/>
        </p:nvSpPr>
        <p:spPr>
          <a:xfrm>
            <a:off x="1159262" y="1358273"/>
            <a:ext cx="8234680" cy="4048977"/>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32C86"/>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GB" dirty="0"/>
              <a:t>Children sit an assessment when they first log in to the programme. The results place each child at the level that is just right for them.</a:t>
            </a:r>
          </a:p>
          <a:p>
            <a:pPr>
              <a:lnSpc>
                <a:spcPct val="120000"/>
              </a:lnSpc>
              <a:spcBef>
                <a:spcPts val="0"/>
              </a:spcBef>
            </a:pPr>
            <a:endParaRPr lang="en-GB" dirty="0"/>
          </a:p>
          <a:p>
            <a:pPr marL="342900" indent="-342900">
              <a:lnSpc>
                <a:spcPct val="120000"/>
              </a:lnSpc>
              <a:spcBef>
                <a:spcPts val="0"/>
              </a:spcBef>
              <a:buFont typeface="Arial" panose="020B0604020202020204" pitchFamily="34" charset="0"/>
              <a:buChar char="•"/>
            </a:pPr>
            <a:r>
              <a:rPr lang="en-GB" dirty="0"/>
              <a:t>Children can choose which texts they want to read.  There are over 1,200 engaging fiction, non-fiction, and informational texts on Reading Plus.</a:t>
            </a:r>
          </a:p>
          <a:p>
            <a:pPr marL="342900" indent="-342900">
              <a:lnSpc>
                <a:spcPct val="120000"/>
              </a:lnSpc>
              <a:spcBef>
                <a:spcPts val="0"/>
              </a:spcBef>
              <a:buFont typeface="Arial" panose="020B0604020202020204" pitchFamily="34" charset="0"/>
              <a:buChar char="•"/>
            </a:pPr>
            <a:endParaRPr lang="en-GB" dirty="0"/>
          </a:p>
          <a:p>
            <a:pPr marL="342900" indent="-342900">
              <a:lnSpc>
                <a:spcPct val="120000"/>
              </a:lnSpc>
              <a:spcBef>
                <a:spcPts val="0"/>
              </a:spcBef>
              <a:buFont typeface="Arial" panose="020B0604020202020204" pitchFamily="34" charset="0"/>
              <a:buChar char="•"/>
            </a:pPr>
            <a:r>
              <a:rPr lang="en-GB" dirty="0"/>
              <a:t>Reading Plus gives each child a selection of stories to choose from. It tracks their reading habits and recommends texts to broaden their horizons.</a:t>
            </a:r>
          </a:p>
          <a:p>
            <a:pPr marL="342900" indent="-342900">
              <a:lnSpc>
                <a:spcPct val="120000"/>
              </a:lnSpc>
              <a:spcBef>
                <a:spcPts val="0"/>
              </a:spcBef>
              <a:buFont typeface="Arial" panose="020B0604020202020204" pitchFamily="34" charset="0"/>
              <a:buChar char="•"/>
            </a:pPr>
            <a:endParaRPr lang="en-GB" dirty="0"/>
          </a:p>
          <a:p>
            <a:pPr marL="342900" indent="-342900">
              <a:lnSpc>
                <a:spcPct val="120000"/>
              </a:lnSpc>
              <a:spcBef>
                <a:spcPts val="0"/>
              </a:spcBef>
              <a:buFont typeface="Arial" panose="020B0604020202020204" pitchFamily="34" charset="0"/>
              <a:buChar char="•"/>
            </a:pPr>
            <a:r>
              <a:rPr lang="en-GB" dirty="0"/>
              <a:t>Children should complete five reading tasks each week and will answer ten questions after each task to develop their comprehension skills. They also complete one vocabulary task weekly to expand their word knowledge.</a:t>
            </a:r>
          </a:p>
          <a:p>
            <a:pPr marL="342900" indent="-342900">
              <a:lnSpc>
                <a:spcPct val="120000"/>
              </a:lnSpc>
              <a:spcBef>
                <a:spcPts val="0"/>
              </a:spcBef>
              <a:buFont typeface="Arial" panose="020B0604020202020204" pitchFamily="34" charset="0"/>
              <a:buChar char="•"/>
            </a:pPr>
            <a:endParaRPr lang="en-GB" dirty="0"/>
          </a:p>
          <a:p>
            <a:pPr marL="342900" indent="-342900">
              <a:lnSpc>
                <a:spcPct val="120000"/>
              </a:lnSpc>
              <a:spcBef>
                <a:spcPts val="0"/>
              </a:spcBef>
              <a:buFont typeface="Arial" panose="020B0604020202020204" pitchFamily="34" charset="0"/>
              <a:buChar char="•"/>
            </a:pPr>
            <a:r>
              <a:rPr lang="en-GB" dirty="0"/>
              <a:t>Adaptive technology ensures each child is working at their just-right level and is suitably challenged to help them progress.</a:t>
            </a:r>
          </a:p>
        </p:txBody>
      </p:sp>
    </p:spTree>
    <p:extLst>
      <p:ext uri="{BB962C8B-B14F-4D97-AF65-F5344CB8AC3E}">
        <p14:creationId xmlns:p14="http://schemas.microsoft.com/office/powerpoint/2010/main" val="2320083945"/>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317CC-95B0-D6DC-C101-55673A46CF28}"/>
            </a:ext>
          </a:extLst>
        </p:cNvPr>
        <p:cNvGrpSpPr/>
        <p:nvPr/>
      </p:nvGrpSpPr>
      <p:grpSpPr>
        <a:xfrm>
          <a:off x="0" y="0"/>
          <a:ext cx="0" cy="0"/>
          <a:chOff x="0" y="0"/>
          <a:chExt cx="0" cy="0"/>
        </a:xfrm>
      </p:grpSpPr>
      <p:pic>
        <p:nvPicPr>
          <p:cNvPr id="4" name="Picture 3" descr="A white background with a rainbow border&#10;&#10;Description automatically generated">
            <a:extLst>
              <a:ext uri="{FF2B5EF4-FFF2-40B4-BE49-F238E27FC236}">
                <a16:creationId xmlns:a16="http://schemas.microsoft.com/office/drawing/2014/main" id="{2A65E9BD-D65A-8F03-7C9A-22B4828C7567}"/>
              </a:ext>
            </a:extLst>
          </p:cNvPr>
          <p:cNvPicPr>
            <a:picLocks noGrp="1" noRot="1" noChangeAspect="1" noMove="1" noResize="1" noEditPoints="1" noAdjustHandles="1" noChangeArrowheads="1" noChangeShapeType="1" noCrop="1"/>
          </p:cNvPicPr>
          <p:nvPr/>
        </p:nvPicPr>
        <p:blipFill>
          <a:blip r:embed="rId2"/>
          <a:stretch>
            <a:fillRect/>
          </a:stretch>
        </p:blipFill>
        <p:spPr>
          <a:xfrm>
            <a:off x="73348" y="0"/>
            <a:ext cx="12192000" cy="6858000"/>
          </a:xfrm>
          <a:prstGeom prst="rect">
            <a:avLst/>
          </a:prstGeom>
          <a:blipFill>
            <a:blip r:embed="rId3"/>
            <a:stretch>
              <a:fillRect/>
            </a:stretch>
          </a:blipFill>
        </p:spPr>
      </p:pic>
      <p:sp>
        <p:nvSpPr>
          <p:cNvPr id="2" name="Text Placeholder 2">
            <a:extLst>
              <a:ext uri="{FF2B5EF4-FFF2-40B4-BE49-F238E27FC236}">
                <a16:creationId xmlns:a16="http://schemas.microsoft.com/office/drawing/2014/main" id="{4175A913-45B2-5CB3-C0BB-A664A40BA707}"/>
              </a:ext>
            </a:extLst>
          </p:cNvPr>
          <p:cNvSpPr>
            <a:spLocks noGrp="1"/>
          </p:cNvSpPr>
          <p:nvPr/>
        </p:nvSpPr>
        <p:spPr>
          <a:xfrm>
            <a:off x="748988" y="1625264"/>
            <a:ext cx="5420360" cy="40852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32C86"/>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GB" sz="2400" dirty="0"/>
          </a:p>
        </p:txBody>
      </p:sp>
      <p:sp>
        <p:nvSpPr>
          <p:cNvPr id="3" name="Title 1">
            <a:extLst>
              <a:ext uri="{FF2B5EF4-FFF2-40B4-BE49-F238E27FC236}">
                <a16:creationId xmlns:a16="http://schemas.microsoft.com/office/drawing/2014/main" id="{0675EF9A-6C58-591B-EA63-D6EE9739F2AB}"/>
              </a:ext>
            </a:extLst>
          </p:cNvPr>
          <p:cNvSpPr>
            <a:spLocks noGrp="1"/>
          </p:cNvSpPr>
          <p:nvPr/>
        </p:nvSpPr>
        <p:spPr>
          <a:xfrm>
            <a:off x="748988" y="703874"/>
            <a:ext cx="8107017" cy="887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E62D88"/>
                </a:solidFill>
                <a:latin typeface="Source Sans Pro" panose="020B0503030403020204" pitchFamily="34" charset="0"/>
                <a:ea typeface="+mj-ea"/>
                <a:cs typeface="+mj-cs"/>
              </a:defRPr>
            </a:lvl1pPr>
          </a:lstStyle>
          <a:p>
            <a:r>
              <a:rPr lang="en-GB" dirty="0"/>
              <a:t>The Guided Window</a:t>
            </a:r>
          </a:p>
        </p:txBody>
      </p:sp>
      <p:sp>
        <p:nvSpPr>
          <p:cNvPr id="5" name="Text Placeholder 2">
            <a:extLst>
              <a:ext uri="{FF2B5EF4-FFF2-40B4-BE49-F238E27FC236}">
                <a16:creationId xmlns:a16="http://schemas.microsoft.com/office/drawing/2014/main" id="{B84C0793-08ED-43C8-6784-D906E189885E}"/>
              </a:ext>
            </a:extLst>
          </p:cNvPr>
          <p:cNvSpPr>
            <a:spLocks noGrp="1"/>
          </p:cNvSpPr>
          <p:nvPr/>
        </p:nvSpPr>
        <p:spPr>
          <a:xfrm>
            <a:off x="694744" y="2071367"/>
            <a:ext cx="5257800" cy="374734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32C86"/>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dirty="0"/>
              <a:t>Your child may see </a:t>
            </a:r>
            <a:r>
              <a:rPr lang="en-GB" b="1" dirty="0"/>
              <a:t>the Guided Window </a:t>
            </a:r>
            <a:r>
              <a:rPr lang="en-GB" dirty="0"/>
              <a:t>when they select a text to read. This tool guides the readers eyes across a page of text utilising a moving box. </a:t>
            </a:r>
          </a:p>
          <a:p>
            <a:pPr>
              <a:lnSpc>
                <a:spcPct val="100000"/>
              </a:lnSpc>
              <a:spcBef>
                <a:spcPts val="0"/>
              </a:spcBef>
            </a:pPr>
            <a:endParaRPr lang="en-GB" dirty="0"/>
          </a:p>
          <a:p>
            <a:pPr>
              <a:lnSpc>
                <a:spcPct val="100000"/>
              </a:lnSpc>
              <a:spcBef>
                <a:spcPts val="0"/>
              </a:spcBef>
            </a:pPr>
            <a:r>
              <a:rPr lang="en-GB" dirty="0"/>
              <a:t>It teaches children to read effectively, which improves reading speed and stamina (how long they can spend reading before getting tired). </a:t>
            </a:r>
          </a:p>
          <a:p>
            <a:endParaRPr lang="en-GB" sz="2400" dirty="0"/>
          </a:p>
          <a:p>
            <a:endParaRPr lang="en-GB" sz="2400" dirty="0"/>
          </a:p>
        </p:txBody>
      </p:sp>
      <p:pic>
        <p:nvPicPr>
          <p:cNvPr id="8194" name="Picture 2" descr="A person looking at a computer&#10;&#10;Description automatically generated">
            <a:extLst>
              <a:ext uri="{FF2B5EF4-FFF2-40B4-BE49-F238E27FC236}">
                <a16:creationId xmlns:a16="http://schemas.microsoft.com/office/drawing/2014/main" id="{FB1E4AF6-3E2E-6937-B854-E385BB4E16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0229" y="1625264"/>
            <a:ext cx="5407426" cy="360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440332"/>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rainbow border">
            <a:extLst>
              <a:ext uri="{FF2B5EF4-FFF2-40B4-BE49-F238E27FC236}">
                <a16:creationId xmlns:a16="http://schemas.microsoft.com/office/drawing/2014/main" id="{D994EF89-CEA2-F364-33A1-7F9379E14109}"/>
              </a:ext>
            </a:extLst>
          </p:cNvPr>
          <p:cNvPicPr>
            <a:picLocks noChangeAspect="1"/>
          </p:cNvPicPr>
          <p:nvPr/>
        </p:nvPicPr>
        <p:blipFill>
          <a:blip r:embed="rId5"/>
          <a:stretch>
            <a:fillRect/>
          </a:stretch>
        </p:blipFill>
        <p:spPr>
          <a:xfrm>
            <a:off x="73348" y="0"/>
            <a:ext cx="12192000" cy="6858000"/>
          </a:xfrm>
          <a:prstGeom prst="rect">
            <a:avLst/>
          </a:prstGeom>
        </p:spPr>
      </p:pic>
      <p:sp>
        <p:nvSpPr>
          <p:cNvPr id="3" name="Text Placeholder 2">
            <a:extLst>
              <a:ext uri="{FF2B5EF4-FFF2-40B4-BE49-F238E27FC236}">
                <a16:creationId xmlns:a16="http://schemas.microsoft.com/office/drawing/2014/main" id="{99CED760-AB33-15E5-BD4D-9E74444DB33A}"/>
              </a:ext>
            </a:extLst>
          </p:cNvPr>
          <p:cNvSpPr>
            <a:spLocks noGrp="1"/>
          </p:cNvSpPr>
          <p:nvPr>
            <p:ph type="body" sz="quarter" idx="10"/>
          </p:nvPr>
        </p:nvSpPr>
        <p:spPr>
          <a:xfrm>
            <a:off x="838200" y="1858341"/>
            <a:ext cx="4978400" cy="3581401"/>
          </a:xfrm>
        </p:spPr>
        <p:txBody>
          <a:bodyPr>
            <a:normAutofit fontScale="77500" lnSpcReduction="20000"/>
          </a:bodyPr>
          <a:lstStyle/>
          <a:p>
            <a:pPr>
              <a:lnSpc>
                <a:spcPct val="100000"/>
              </a:lnSpc>
              <a:spcBef>
                <a:spcPts val="0"/>
              </a:spcBef>
            </a:pPr>
            <a:r>
              <a:rPr lang="en-GB" b="1" dirty="0">
                <a:solidFill>
                  <a:srgbClr val="532B85"/>
                </a:solidFill>
                <a:latin typeface="Source Sans Pro" panose="020B0503030403020204" pitchFamily="34" charset="0"/>
                <a:ea typeface="Source Sans Pro" panose="020B0503030403020204" pitchFamily="34" charset="0"/>
              </a:rPr>
              <a:t>The Guided Window </a:t>
            </a:r>
            <a:r>
              <a:rPr lang="en-GB" dirty="0">
                <a:solidFill>
                  <a:srgbClr val="532B85"/>
                </a:solidFill>
                <a:latin typeface="Source Sans Pro" panose="020B0503030403020204" pitchFamily="34" charset="0"/>
                <a:ea typeface="Source Sans Pro" panose="020B0503030403020204" pitchFamily="34" charset="0"/>
              </a:rPr>
              <a:t>blocks out other lines of text on the page so children can focus on the line they are reading. </a:t>
            </a:r>
          </a:p>
          <a:p>
            <a:pPr>
              <a:lnSpc>
                <a:spcPct val="100000"/>
              </a:lnSpc>
              <a:spcBef>
                <a:spcPts val="0"/>
              </a:spcBef>
            </a:pPr>
            <a:endParaRPr lang="en-GB" dirty="0">
              <a:solidFill>
                <a:srgbClr val="532B85"/>
              </a:solidFill>
              <a:latin typeface="Source Sans Pro" panose="020B0503030403020204" pitchFamily="34" charset="0"/>
              <a:ea typeface="Source Sans Pro" panose="020B0503030403020204" pitchFamily="34" charset="0"/>
            </a:endParaRPr>
          </a:p>
          <a:p>
            <a:pPr>
              <a:lnSpc>
                <a:spcPct val="100000"/>
              </a:lnSpc>
              <a:spcBef>
                <a:spcPts val="0"/>
              </a:spcBef>
            </a:pPr>
            <a:r>
              <a:rPr lang="en-GB" dirty="0">
                <a:solidFill>
                  <a:srgbClr val="532B85"/>
                </a:solidFill>
                <a:latin typeface="Source Sans Pro" panose="020B0503030403020204" pitchFamily="34" charset="0"/>
                <a:ea typeface="Source Sans Pro" panose="020B0503030403020204" pitchFamily="34" charset="0"/>
              </a:rPr>
              <a:t>This stops children’s eyes from getting distracted, jumping ahead, or falling behind.</a:t>
            </a:r>
          </a:p>
          <a:p>
            <a:pPr>
              <a:lnSpc>
                <a:spcPct val="100000"/>
              </a:lnSpc>
              <a:spcBef>
                <a:spcPts val="0"/>
              </a:spcBef>
            </a:pPr>
            <a:endParaRPr lang="en-GB" dirty="0">
              <a:solidFill>
                <a:srgbClr val="532B85"/>
              </a:solidFill>
              <a:latin typeface="Source Sans Pro" panose="020B0503030403020204" pitchFamily="34" charset="0"/>
              <a:ea typeface="Source Sans Pro" panose="020B0503030403020204" pitchFamily="34" charset="0"/>
            </a:endParaRPr>
          </a:p>
          <a:p>
            <a:pPr>
              <a:lnSpc>
                <a:spcPct val="100000"/>
              </a:lnSpc>
              <a:spcBef>
                <a:spcPts val="0"/>
              </a:spcBef>
            </a:pPr>
            <a:r>
              <a:rPr lang="en-GB" dirty="0">
                <a:solidFill>
                  <a:srgbClr val="532B85"/>
                </a:solidFill>
                <a:latin typeface="Source Sans Pro" panose="020B0503030403020204" pitchFamily="34" charset="0"/>
                <a:ea typeface="Source Sans Pro" panose="020B0503030403020204" pitchFamily="34" charset="0"/>
              </a:rPr>
              <a:t>The speed of the box is set to each child’s needs.  Children may have the option to increase the speed of the window when they score above 80% in the end-of-story tests.</a:t>
            </a:r>
            <a:endParaRPr lang="en-GB" sz="2400" dirty="0">
              <a:solidFill>
                <a:srgbClr val="532B85"/>
              </a:solidFill>
              <a:latin typeface="Source Sans Pro" panose="020B0503030403020204" pitchFamily="34" charset="0"/>
              <a:ea typeface="Source Sans Pro" panose="020B0503030403020204" pitchFamily="34" charset="0"/>
            </a:endParaRPr>
          </a:p>
          <a:p>
            <a:endParaRPr lang="en-GB" sz="2400" dirty="0"/>
          </a:p>
          <a:p>
            <a:endParaRPr lang="en-GB" sz="2400" dirty="0"/>
          </a:p>
        </p:txBody>
      </p:sp>
      <p:pic>
        <p:nvPicPr>
          <p:cNvPr id="4" name="Guided Window">
            <a:hlinkClick r:id="" action="ppaction://media"/>
            <a:extLst>
              <a:ext uri="{FF2B5EF4-FFF2-40B4-BE49-F238E27FC236}">
                <a16:creationId xmlns:a16="http://schemas.microsoft.com/office/drawing/2014/main" id="{1F4E30DB-5613-C138-4239-83866669223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664960" y="1610143"/>
            <a:ext cx="4978400" cy="3581400"/>
          </a:xfrm>
          <a:prstGeom prst="rect">
            <a:avLst/>
          </a:prstGeom>
        </p:spPr>
      </p:pic>
      <p:sp>
        <p:nvSpPr>
          <p:cNvPr id="5" name="Text Placeholder 2">
            <a:extLst>
              <a:ext uri="{FF2B5EF4-FFF2-40B4-BE49-F238E27FC236}">
                <a16:creationId xmlns:a16="http://schemas.microsoft.com/office/drawing/2014/main" id="{A700BD97-2E7F-569C-3675-B6654431276A}"/>
              </a:ext>
            </a:extLst>
          </p:cNvPr>
          <p:cNvSpPr txBox="1">
            <a:spLocks/>
          </p:cNvSpPr>
          <p:nvPr/>
        </p:nvSpPr>
        <p:spPr>
          <a:xfrm>
            <a:off x="7470140" y="5321323"/>
            <a:ext cx="3563620" cy="4190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32C86"/>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t>A video of the Guided Window in action.</a:t>
            </a:r>
          </a:p>
          <a:p>
            <a:endParaRPr lang="en-GB" sz="2400" dirty="0"/>
          </a:p>
          <a:p>
            <a:endParaRPr lang="en-GB" sz="2400" dirty="0"/>
          </a:p>
          <a:p>
            <a:endParaRPr lang="en-GB" sz="2400" dirty="0"/>
          </a:p>
        </p:txBody>
      </p:sp>
      <p:sp>
        <p:nvSpPr>
          <p:cNvPr id="9" name="Title 1">
            <a:extLst>
              <a:ext uri="{FF2B5EF4-FFF2-40B4-BE49-F238E27FC236}">
                <a16:creationId xmlns:a16="http://schemas.microsoft.com/office/drawing/2014/main" id="{68DAA3FD-EE5A-A442-7F30-FDD9D2A58F79}"/>
              </a:ext>
            </a:extLst>
          </p:cNvPr>
          <p:cNvSpPr>
            <a:spLocks noGrp="1"/>
          </p:cNvSpPr>
          <p:nvPr/>
        </p:nvSpPr>
        <p:spPr>
          <a:xfrm>
            <a:off x="748988" y="703874"/>
            <a:ext cx="8107017" cy="887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E62D88"/>
                </a:solidFill>
                <a:latin typeface="Source Sans Pro" panose="020B0503030403020204" pitchFamily="34" charset="0"/>
                <a:ea typeface="+mj-ea"/>
                <a:cs typeface="+mj-cs"/>
              </a:defRPr>
            </a:lvl1pPr>
          </a:lstStyle>
          <a:p>
            <a:r>
              <a:rPr lang="en-GB" dirty="0"/>
              <a:t>The Guided Window</a:t>
            </a:r>
          </a:p>
        </p:txBody>
      </p:sp>
    </p:spTree>
    <p:extLst>
      <p:ext uri="{BB962C8B-B14F-4D97-AF65-F5344CB8AC3E}">
        <p14:creationId xmlns:p14="http://schemas.microsoft.com/office/powerpoint/2010/main" val="133379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9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3C169-2C48-FD15-0BEA-C4A91A4D08FE}"/>
              </a:ext>
            </a:extLst>
          </p:cNvPr>
          <p:cNvSpPr>
            <a:spLocks noGrp="1"/>
          </p:cNvSpPr>
          <p:nvPr>
            <p:ph type="title"/>
          </p:nvPr>
        </p:nvSpPr>
        <p:spPr/>
        <p:txBody>
          <a:bodyPr/>
          <a:lstStyle/>
          <a:p>
            <a:r>
              <a:rPr lang="en-GB" b="1" dirty="0">
                <a:solidFill>
                  <a:srgbClr val="E63289"/>
                </a:solidFill>
                <a:latin typeface="Source Sans Pro" panose="020B0503030403020204" pitchFamily="34" charset="0"/>
                <a:ea typeface="Source Sans Pro" panose="020B0503030403020204" pitchFamily="34" charset="0"/>
              </a:rPr>
              <a:t>How to support your child </a:t>
            </a:r>
          </a:p>
        </p:txBody>
      </p:sp>
      <p:sp>
        <p:nvSpPr>
          <p:cNvPr id="3" name="Text Placeholder 2">
            <a:extLst>
              <a:ext uri="{FF2B5EF4-FFF2-40B4-BE49-F238E27FC236}">
                <a16:creationId xmlns:a16="http://schemas.microsoft.com/office/drawing/2014/main" id="{3ACAED26-4113-CBB5-674E-A708F4BE9A31}"/>
              </a:ext>
            </a:extLst>
          </p:cNvPr>
          <p:cNvSpPr>
            <a:spLocks noGrp="1"/>
          </p:cNvSpPr>
          <p:nvPr>
            <p:ph type="body" sz="quarter" idx="10"/>
          </p:nvPr>
        </p:nvSpPr>
        <p:spPr>
          <a:xfrm>
            <a:off x="838200" y="1797381"/>
            <a:ext cx="4902200" cy="4085259"/>
          </a:xfrm>
        </p:spPr>
        <p:txBody>
          <a:bodyPr>
            <a:normAutofit fontScale="85000" lnSpcReduction="10000"/>
          </a:bodyPr>
          <a:lstStyle/>
          <a:p>
            <a:pPr>
              <a:lnSpc>
                <a:spcPct val="100000"/>
              </a:lnSpc>
              <a:spcBef>
                <a:spcPts val="0"/>
              </a:spcBef>
            </a:pPr>
            <a:r>
              <a:rPr lang="en-GB" b="1" dirty="0"/>
              <a:t>Ask your child about their Reading Plus progress:</a:t>
            </a:r>
          </a:p>
          <a:p>
            <a:pPr>
              <a:lnSpc>
                <a:spcPct val="100000"/>
              </a:lnSpc>
              <a:spcBef>
                <a:spcPts val="0"/>
              </a:spcBef>
            </a:pPr>
            <a:endParaRPr lang="en-GB" b="1" dirty="0"/>
          </a:p>
          <a:p>
            <a:pPr marL="342900" indent="-342900">
              <a:lnSpc>
                <a:spcPct val="100000"/>
              </a:lnSpc>
              <a:spcBef>
                <a:spcPts val="0"/>
              </a:spcBef>
              <a:buFont typeface="Arial" panose="020B0604020202020204" pitchFamily="34" charset="0"/>
              <a:buChar char="•"/>
            </a:pPr>
            <a:r>
              <a:rPr lang="en-GB" dirty="0"/>
              <a:t>“Have you read any interesting stories on Reading Plus this week?”</a:t>
            </a:r>
          </a:p>
          <a:p>
            <a:pPr marL="342900" indent="-342900">
              <a:lnSpc>
                <a:spcPct val="100000"/>
              </a:lnSpc>
              <a:spcBef>
                <a:spcPts val="0"/>
              </a:spcBef>
              <a:buFont typeface="Arial" panose="020B0604020202020204" pitchFamily="34" charset="0"/>
              <a:buChar char="•"/>
            </a:pPr>
            <a:r>
              <a:rPr lang="en-GB" dirty="0"/>
              <a:t>“What was so great about them?”</a:t>
            </a:r>
          </a:p>
          <a:p>
            <a:pPr marL="342900" indent="-342900">
              <a:lnSpc>
                <a:spcPct val="100000"/>
              </a:lnSpc>
              <a:spcBef>
                <a:spcPts val="0"/>
              </a:spcBef>
              <a:buFont typeface="Arial" panose="020B0604020202020204" pitchFamily="34" charset="0"/>
              <a:buChar char="•"/>
            </a:pPr>
            <a:r>
              <a:rPr lang="en-GB" dirty="0"/>
              <a:t>“Did you learn any new words this week?”</a:t>
            </a:r>
          </a:p>
          <a:p>
            <a:pPr marL="342900" indent="-342900">
              <a:lnSpc>
                <a:spcPct val="100000"/>
              </a:lnSpc>
              <a:spcBef>
                <a:spcPts val="0"/>
              </a:spcBef>
              <a:buFont typeface="Arial" panose="020B0604020202020204" pitchFamily="34" charset="0"/>
              <a:buChar char="•"/>
            </a:pPr>
            <a:r>
              <a:rPr lang="en-GB" dirty="0"/>
              <a:t>“How would you use these in a sentence?” </a:t>
            </a:r>
          </a:p>
          <a:p>
            <a:pPr marL="342900" indent="-342900">
              <a:lnSpc>
                <a:spcPct val="100000"/>
              </a:lnSpc>
              <a:spcBef>
                <a:spcPts val="0"/>
              </a:spcBef>
              <a:buFont typeface="Arial" panose="020B0604020202020204" pitchFamily="34" charset="0"/>
              <a:buChar char="•"/>
            </a:pPr>
            <a:r>
              <a:rPr lang="en-GB" dirty="0"/>
              <a:t>“How many words have you read?”</a:t>
            </a:r>
          </a:p>
          <a:p>
            <a:endParaRPr lang="en-GB" sz="2400" dirty="0"/>
          </a:p>
        </p:txBody>
      </p:sp>
      <p:pic>
        <p:nvPicPr>
          <p:cNvPr id="5" name="Picture 4" descr="A child holding a tablet&#10;&#10;Description automatically generated">
            <a:extLst>
              <a:ext uri="{FF2B5EF4-FFF2-40B4-BE49-F238E27FC236}">
                <a16:creationId xmlns:a16="http://schemas.microsoft.com/office/drawing/2014/main" id="{FCD6A849-8DAE-C8EA-70A8-C5527DF40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930399"/>
            <a:ext cx="4673600" cy="3115733"/>
          </a:xfrm>
          <a:prstGeom prst="rect">
            <a:avLst/>
          </a:prstGeom>
        </p:spPr>
      </p:pic>
    </p:spTree>
    <p:extLst>
      <p:ext uri="{BB962C8B-B14F-4D97-AF65-F5344CB8AC3E}">
        <p14:creationId xmlns:p14="http://schemas.microsoft.com/office/powerpoint/2010/main" val="2658334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3C169-2C48-FD15-0BEA-C4A91A4D08FE}"/>
              </a:ext>
            </a:extLst>
          </p:cNvPr>
          <p:cNvSpPr>
            <a:spLocks noGrp="1"/>
          </p:cNvSpPr>
          <p:nvPr>
            <p:ph type="title"/>
          </p:nvPr>
        </p:nvSpPr>
        <p:spPr/>
        <p:txBody>
          <a:bodyPr>
            <a:normAutofit fontScale="90000"/>
          </a:bodyPr>
          <a:lstStyle/>
          <a:p>
            <a:r>
              <a:rPr lang="en-GB" b="1" dirty="0">
                <a:solidFill>
                  <a:srgbClr val="E62D88"/>
                </a:solidFill>
                <a:latin typeface="Source Sans Pro" panose="020B0503030403020204" pitchFamily="34" charset="0"/>
                <a:ea typeface="Source Sans Pro" panose="020B0503030403020204" pitchFamily="34" charset="0"/>
              </a:rPr>
              <a:t>Encouraging your child to progress</a:t>
            </a:r>
          </a:p>
        </p:txBody>
      </p:sp>
      <p:sp>
        <p:nvSpPr>
          <p:cNvPr id="3" name="Text Placeholder 2">
            <a:extLst>
              <a:ext uri="{FF2B5EF4-FFF2-40B4-BE49-F238E27FC236}">
                <a16:creationId xmlns:a16="http://schemas.microsoft.com/office/drawing/2014/main" id="{3ACAED26-4113-CBB5-674E-A708F4BE9A31}"/>
              </a:ext>
            </a:extLst>
          </p:cNvPr>
          <p:cNvSpPr>
            <a:spLocks noGrp="1"/>
          </p:cNvSpPr>
          <p:nvPr>
            <p:ph type="body" sz="quarter" idx="10"/>
          </p:nvPr>
        </p:nvSpPr>
        <p:spPr>
          <a:xfrm>
            <a:off x="838200" y="1858341"/>
            <a:ext cx="10347960" cy="4085259"/>
          </a:xfrm>
        </p:spPr>
        <p:txBody>
          <a:bodyPr>
            <a:normAutofit/>
          </a:bodyPr>
          <a:lstStyle/>
          <a:p>
            <a:pPr>
              <a:lnSpc>
                <a:spcPct val="100000"/>
              </a:lnSpc>
              <a:spcBef>
                <a:spcPts val="0"/>
              </a:spcBef>
            </a:pPr>
            <a:r>
              <a:rPr lang="en-GB" sz="2400" b="1" dirty="0">
                <a:solidFill>
                  <a:srgbClr val="7030A0"/>
                </a:solidFill>
                <a:latin typeface="Source Sans Pro" panose="020B0503030403020204" pitchFamily="34" charset="0"/>
                <a:ea typeface="Source Sans Pro" panose="020B0503030403020204" pitchFamily="34" charset="0"/>
              </a:rPr>
              <a:t>Celebrate your child’s success! </a:t>
            </a:r>
          </a:p>
          <a:p>
            <a:pPr>
              <a:lnSpc>
                <a:spcPct val="100000"/>
              </a:lnSpc>
              <a:spcBef>
                <a:spcPts val="0"/>
              </a:spcBef>
            </a:pPr>
            <a:endParaRPr lang="en-GB" sz="2400" b="1" dirty="0">
              <a:solidFill>
                <a:srgbClr val="7030A0"/>
              </a:solidFill>
              <a:latin typeface="Source Sans Pro" panose="020B0503030403020204" pitchFamily="34" charset="0"/>
              <a:ea typeface="Source Sans Pro" panose="020B0503030403020204" pitchFamily="34" charset="0"/>
            </a:endParaRPr>
          </a:p>
          <a:p>
            <a:pPr marL="342900" indent="-342900">
              <a:lnSpc>
                <a:spcPct val="100000"/>
              </a:lnSpc>
              <a:spcBef>
                <a:spcPts val="0"/>
              </a:spcBef>
              <a:buFont typeface="Arial" panose="020B0604020202020204" pitchFamily="34" charset="0"/>
              <a:buChar char="•"/>
            </a:pPr>
            <a:r>
              <a:rPr lang="en-GB" sz="2400" b="1" dirty="0">
                <a:solidFill>
                  <a:srgbClr val="7030A0"/>
                </a:solidFill>
                <a:latin typeface="Source Sans Pro" panose="020B0503030403020204" pitchFamily="34" charset="0"/>
                <a:ea typeface="Source Sans Pro" panose="020B0503030403020204" pitchFamily="34" charset="0"/>
              </a:rPr>
              <a:t>Praise</a:t>
            </a:r>
            <a:r>
              <a:rPr lang="en-GB" sz="2400" dirty="0">
                <a:solidFill>
                  <a:srgbClr val="7030A0"/>
                </a:solidFill>
                <a:latin typeface="Source Sans Pro" panose="020B0503030403020204" pitchFamily="34" charset="0"/>
                <a:ea typeface="Source Sans Pro" panose="020B0503030403020204" pitchFamily="34" charset="0"/>
              </a:rPr>
              <a:t> your child for the </a:t>
            </a:r>
            <a:r>
              <a:rPr lang="en-GB" sz="2400" b="1" dirty="0">
                <a:solidFill>
                  <a:srgbClr val="7030A0"/>
                </a:solidFill>
                <a:latin typeface="Source Sans Pro" panose="020B0503030403020204" pitchFamily="34" charset="0"/>
                <a:ea typeface="Source Sans Pro" panose="020B0503030403020204" pitchFamily="34" charset="0"/>
              </a:rPr>
              <a:t>time</a:t>
            </a:r>
            <a:r>
              <a:rPr lang="en-GB" sz="2400" dirty="0">
                <a:solidFill>
                  <a:srgbClr val="7030A0"/>
                </a:solidFill>
                <a:latin typeface="Source Sans Pro" panose="020B0503030403020204" pitchFamily="34" charset="0"/>
                <a:ea typeface="Source Sans Pro" panose="020B0503030403020204" pitchFamily="34" charset="0"/>
              </a:rPr>
              <a:t> </a:t>
            </a:r>
            <a:r>
              <a:rPr lang="en-GB" sz="2400" b="1" dirty="0">
                <a:solidFill>
                  <a:srgbClr val="7030A0"/>
                </a:solidFill>
                <a:latin typeface="Source Sans Pro" panose="020B0503030403020204" pitchFamily="34" charset="0"/>
                <a:ea typeface="Source Sans Pro" panose="020B0503030403020204" pitchFamily="34" charset="0"/>
              </a:rPr>
              <a:t>and</a:t>
            </a:r>
            <a:r>
              <a:rPr lang="en-GB" sz="2400" dirty="0">
                <a:solidFill>
                  <a:srgbClr val="7030A0"/>
                </a:solidFill>
                <a:latin typeface="Source Sans Pro" panose="020B0503030403020204" pitchFamily="34" charset="0"/>
                <a:ea typeface="Source Sans Pro" panose="020B0503030403020204" pitchFamily="34" charset="0"/>
              </a:rPr>
              <a:t> </a:t>
            </a:r>
            <a:r>
              <a:rPr lang="en-GB" sz="2400" b="1" dirty="0">
                <a:solidFill>
                  <a:srgbClr val="7030A0"/>
                </a:solidFill>
                <a:latin typeface="Source Sans Pro" panose="020B0503030403020204" pitchFamily="34" charset="0"/>
                <a:ea typeface="Source Sans Pro" panose="020B0503030403020204" pitchFamily="34" charset="0"/>
              </a:rPr>
              <a:t>effort</a:t>
            </a:r>
            <a:r>
              <a:rPr lang="en-GB" sz="2400" dirty="0">
                <a:solidFill>
                  <a:srgbClr val="7030A0"/>
                </a:solidFill>
                <a:latin typeface="Source Sans Pro" panose="020B0503030403020204" pitchFamily="34" charset="0"/>
                <a:ea typeface="Source Sans Pro" panose="020B0503030403020204" pitchFamily="34" charset="0"/>
              </a:rPr>
              <a:t> they put into improving their reading with Reading Plus. </a:t>
            </a:r>
          </a:p>
          <a:p>
            <a:pPr marL="342900" indent="-342900">
              <a:lnSpc>
                <a:spcPct val="100000"/>
              </a:lnSpc>
              <a:spcBef>
                <a:spcPts val="0"/>
              </a:spcBef>
              <a:buFont typeface="Arial" panose="020B0604020202020204" pitchFamily="34" charset="0"/>
              <a:buChar char="•"/>
            </a:pPr>
            <a:r>
              <a:rPr lang="en-GB" sz="2400" b="1" dirty="0">
                <a:solidFill>
                  <a:srgbClr val="7030A0"/>
                </a:solidFill>
                <a:latin typeface="Source Sans Pro" panose="020B0503030403020204" pitchFamily="34" charset="0"/>
                <a:ea typeface="Source Sans Pro" panose="020B0503030403020204" pitchFamily="34" charset="0"/>
              </a:rPr>
              <a:t>Congratulate</a:t>
            </a:r>
            <a:r>
              <a:rPr lang="en-GB" sz="2400" dirty="0">
                <a:solidFill>
                  <a:srgbClr val="7030A0"/>
                </a:solidFill>
                <a:latin typeface="Source Sans Pro" panose="020B0503030403020204" pitchFamily="34" charset="0"/>
                <a:ea typeface="Source Sans Pro" panose="020B0503030403020204" pitchFamily="34" charset="0"/>
              </a:rPr>
              <a:t> your child on every reading lesson completed with </a:t>
            </a:r>
            <a:r>
              <a:rPr lang="en-GB" sz="2400" b="1" dirty="0">
                <a:solidFill>
                  <a:srgbClr val="7030A0"/>
                </a:solidFill>
                <a:latin typeface="Source Sans Pro" panose="020B0503030403020204" pitchFamily="34" charset="0"/>
                <a:ea typeface="Source Sans Pro" panose="020B0503030403020204" pitchFamily="34" charset="0"/>
              </a:rPr>
              <a:t>80%</a:t>
            </a:r>
            <a:r>
              <a:rPr lang="en-GB" sz="2400" dirty="0">
                <a:solidFill>
                  <a:srgbClr val="7030A0"/>
                </a:solidFill>
                <a:latin typeface="Source Sans Pro" panose="020B0503030403020204" pitchFamily="34" charset="0"/>
                <a:ea typeface="Source Sans Pro" panose="020B0503030403020204" pitchFamily="34" charset="0"/>
              </a:rPr>
              <a:t> or higher comprehension. </a:t>
            </a:r>
          </a:p>
          <a:p>
            <a:pPr marL="342900" indent="-342900">
              <a:lnSpc>
                <a:spcPct val="100000"/>
              </a:lnSpc>
              <a:spcBef>
                <a:spcPts val="0"/>
              </a:spcBef>
              <a:buFont typeface="Arial" panose="020B0604020202020204" pitchFamily="34" charset="0"/>
              <a:buChar char="•"/>
            </a:pPr>
            <a:r>
              <a:rPr lang="en-GB" sz="2400" dirty="0">
                <a:solidFill>
                  <a:srgbClr val="7030A0"/>
                </a:solidFill>
                <a:latin typeface="Source Sans Pro" panose="020B0503030403020204" pitchFamily="34" charset="0"/>
                <a:ea typeface="Source Sans Pro" panose="020B0503030403020204" pitchFamily="34" charset="0"/>
              </a:rPr>
              <a:t>Look for when your child earns </a:t>
            </a:r>
            <a:r>
              <a:rPr lang="en-GB" sz="2400" b="1" dirty="0">
                <a:solidFill>
                  <a:srgbClr val="7030A0"/>
                </a:solidFill>
                <a:latin typeface="Source Sans Pro" panose="020B0503030403020204" pitchFamily="34" charset="0"/>
                <a:ea typeface="Source Sans Pro" panose="020B0503030403020204" pitchFamily="34" charset="0"/>
              </a:rPr>
              <a:t>combos</a:t>
            </a:r>
            <a:r>
              <a:rPr lang="en-GB" sz="2400" dirty="0">
                <a:solidFill>
                  <a:srgbClr val="7030A0"/>
                </a:solidFill>
                <a:latin typeface="Source Sans Pro" panose="020B0503030403020204" pitchFamily="34" charset="0"/>
                <a:ea typeface="Source Sans Pro" panose="020B0503030403020204" pitchFamily="34" charset="0"/>
              </a:rPr>
              <a:t>. Combos help your child to move up a reading level, so </a:t>
            </a:r>
            <a:r>
              <a:rPr lang="en-GB" sz="2400" b="1" dirty="0">
                <a:solidFill>
                  <a:srgbClr val="7030A0"/>
                </a:solidFill>
                <a:latin typeface="Source Sans Pro" panose="020B0503030403020204" pitchFamily="34" charset="0"/>
                <a:ea typeface="Source Sans Pro" panose="020B0503030403020204" pitchFamily="34" charset="0"/>
              </a:rPr>
              <a:t>celebrate</a:t>
            </a:r>
            <a:r>
              <a:rPr lang="en-GB" sz="2400" dirty="0">
                <a:solidFill>
                  <a:srgbClr val="7030A0"/>
                </a:solidFill>
                <a:latin typeface="Source Sans Pro" panose="020B0503030403020204" pitchFamily="34" charset="0"/>
                <a:ea typeface="Source Sans Pro" panose="020B0503030403020204" pitchFamily="34" charset="0"/>
              </a:rPr>
              <a:t> them. </a:t>
            </a:r>
          </a:p>
          <a:p>
            <a:endParaRPr lang="en-GB" sz="2400" dirty="0">
              <a:solidFill>
                <a:srgbClr val="7030A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165696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FE7EC-1F39-04F4-A136-FA64991BE162}"/>
              </a:ext>
            </a:extLst>
          </p:cNvPr>
          <p:cNvSpPr>
            <a:spLocks noGrp="1"/>
          </p:cNvSpPr>
          <p:nvPr>
            <p:ph type="title"/>
          </p:nvPr>
        </p:nvSpPr>
        <p:spPr>
          <a:xfrm>
            <a:off x="839788" y="419760"/>
            <a:ext cx="7989252" cy="1033450"/>
          </a:xfrm>
        </p:spPr>
        <p:txBody>
          <a:bodyPr/>
          <a:lstStyle/>
          <a:p>
            <a:r>
              <a:rPr lang="en-GB" b="1" dirty="0">
                <a:solidFill>
                  <a:srgbClr val="E63289"/>
                </a:solidFill>
                <a:latin typeface="Source Sans Pro" panose="020B0503030403020204" pitchFamily="34" charset="0"/>
                <a:ea typeface="Source Sans Pro" panose="020B0503030403020204" pitchFamily="34" charset="0"/>
              </a:rPr>
              <a:t>Using Reading Plus at home </a:t>
            </a:r>
          </a:p>
        </p:txBody>
      </p:sp>
      <p:sp>
        <p:nvSpPr>
          <p:cNvPr id="4" name="Text Placeholder 3">
            <a:extLst>
              <a:ext uri="{FF2B5EF4-FFF2-40B4-BE49-F238E27FC236}">
                <a16:creationId xmlns:a16="http://schemas.microsoft.com/office/drawing/2014/main" id="{DBC61379-3959-0AC2-1BC5-CD5A4515A546}"/>
              </a:ext>
            </a:extLst>
          </p:cNvPr>
          <p:cNvSpPr>
            <a:spLocks noGrp="1"/>
          </p:cNvSpPr>
          <p:nvPr>
            <p:ph type="body" sz="half" idx="2"/>
          </p:nvPr>
        </p:nvSpPr>
        <p:spPr>
          <a:xfrm>
            <a:off x="839788" y="1776876"/>
            <a:ext cx="4753490" cy="3811588"/>
          </a:xfrm>
        </p:spPr>
        <p:txBody>
          <a:bodyPr>
            <a:normAutofit/>
          </a:bodyPr>
          <a:lstStyle/>
          <a:p>
            <a:pPr>
              <a:lnSpc>
                <a:spcPct val="100000"/>
              </a:lnSpc>
              <a:spcBef>
                <a:spcPts val="0"/>
              </a:spcBef>
            </a:pPr>
            <a:r>
              <a:rPr lang="en-GB" sz="2000" dirty="0">
                <a:solidFill>
                  <a:srgbClr val="532B85"/>
                </a:solidFill>
                <a:latin typeface="Source Sans Pro" panose="020B0503030403020204" pitchFamily="34" charset="0"/>
                <a:ea typeface="Source Sans Pro" panose="020B0503030403020204" pitchFamily="34" charset="0"/>
              </a:rPr>
              <a:t>Your child can access Reading Plus at home via a computer, laptop, or tablet.</a:t>
            </a:r>
          </a:p>
          <a:p>
            <a:pPr>
              <a:lnSpc>
                <a:spcPct val="100000"/>
              </a:lnSpc>
              <a:spcBef>
                <a:spcPts val="0"/>
              </a:spcBef>
            </a:pPr>
            <a:endParaRPr lang="en-GB" sz="2000" dirty="0">
              <a:solidFill>
                <a:srgbClr val="532B85"/>
              </a:solidFill>
              <a:latin typeface="Source Sans Pro" panose="020B0503030403020204" pitchFamily="34" charset="0"/>
              <a:ea typeface="Source Sans Pro" panose="020B0503030403020204" pitchFamily="34" charset="0"/>
            </a:endParaRPr>
          </a:p>
          <a:p>
            <a:pPr>
              <a:lnSpc>
                <a:spcPct val="100000"/>
              </a:lnSpc>
              <a:spcBef>
                <a:spcPts val="0"/>
              </a:spcBef>
            </a:pPr>
            <a:r>
              <a:rPr lang="en-GB" sz="2000" dirty="0">
                <a:solidFill>
                  <a:srgbClr val="532B85"/>
                </a:solidFill>
                <a:latin typeface="Source Sans Pro" panose="020B0503030403020204" pitchFamily="34" charset="0"/>
                <a:ea typeface="Source Sans Pro" panose="020B0503030403020204" pitchFamily="34" charset="0"/>
              </a:rPr>
              <a:t>If you have these devices at home, please encourage your child to use Reading Plus for thirty minutes three days a week. </a:t>
            </a:r>
          </a:p>
          <a:p>
            <a:pPr>
              <a:lnSpc>
                <a:spcPct val="100000"/>
              </a:lnSpc>
              <a:spcBef>
                <a:spcPts val="0"/>
              </a:spcBef>
            </a:pPr>
            <a:endParaRPr lang="en-GB" sz="2000" dirty="0">
              <a:solidFill>
                <a:srgbClr val="532B85"/>
              </a:solidFill>
              <a:latin typeface="Source Sans Pro" panose="020B0503030403020204" pitchFamily="34" charset="0"/>
              <a:ea typeface="Source Sans Pro" panose="020B0503030403020204" pitchFamily="34" charset="0"/>
            </a:endParaRPr>
          </a:p>
          <a:p>
            <a:pPr>
              <a:lnSpc>
                <a:spcPct val="100000"/>
              </a:lnSpc>
              <a:spcBef>
                <a:spcPts val="0"/>
              </a:spcBef>
            </a:pPr>
            <a:r>
              <a:rPr lang="en-GB" sz="2000" dirty="0">
                <a:solidFill>
                  <a:srgbClr val="532B85"/>
                </a:solidFill>
                <a:latin typeface="Source Sans Pro" panose="020B0503030403020204" pitchFamily="34" charset="0"/>
                <a:ea typeface="Source Sans Pro" panose="020B0503030403020204" pitchFamily="34" charset="0"/>
              </a:rPr>
              <a:t>Your child’s school will determine if Reading Plus will also be used for homework.  </a:t>
            </a:r>
          </a:p>
          <a:p>
            <a:pPr>
              <a:lnSpc>
                <a:spcPct val="100000"/>
              </a:lnSpc>
              <a:spcBef>
                <a:spcPts val="0"/>
              </a:spcBef>
            </a:pPr>
            <a:endParaRPr lang="en-GB" sz="2000" dirty="0">
              <a:solidFill>
                <a:srgbClr val="532B85"/>
              </a:solidFill>
              <a:latin typeface="Source Sans Pro" panose="020B0503030403020204" pitchFamily="34" charset="0"/>
              <a:ea typeface="Source Sans Pro" panose="020B0503030403020204" pitchFamily="34" charset="0"/>
            </a:endParaRPr>
          </a:p>
          <a:p>
            <a:endParaRPr lang="en-GB" sz="2000" dirty="0">
              <a:solidFill>
                <a:srgbClr val="532B85"/>
              </a:solidFill>
              <a:latin typeface="Source Sans Pro" panose="020B0503030403020204" pitchFamily="34" charset="0"/>
              <a:ea typeface="Source Sans Pro" panose="020B0503030403020204" pitchFamily="34" charset="0"/>
            </a:endParaRPr>
          </a:p>
        </p:txBody>
      </p:sp>
      <p:pic>
        <p:nvPicPr>
          <p:cNvPr id="8" name="Picture 7" descr="A child sitting on a chair using a tablet&#10;&#10;Description automatically generated">
            <a:extLst>
              <a:ext uri="{FF2B5EF4-FFF2-40B4-BE49-F238E27FC236}">
                <a16:creationId xmlns:a16="http://schemas.microsoft.com/office/drawing/2014/main" id="{2FCDE397-6ADB-BFC9-FC89-5F58080793B2}"/>
              </a:ext>
            </a:extLst>
          </p:cNvPr>
          <p:cNvPicPr>
            <a:picLocks noChangeAspect="1"/>
          </p:cNvPicPr>
          <p:nvPr/>
        </p:nvPicPr>
        <p:blipFill rotWithShape="1">
          <a:blip r:embed="rId2">
            <a:extLst>
              <a:ext uri="{28A0092B-C50C-407E-A947-70E740481C1C}">
                <a14:useLocalDpi xmlns:a14="http://schemas.microsoft.com/office/drawing/2010/main" val="0"/>
              </a:ext>
            </a:extLst>
          </a:blip>
          <a:srcRect t="10666" b="10074"/>
          <a:stretch/>
        </p:blipFill>
        <p:spPr>
          <a:xfrm>
            <a:off x="6096000" y="1859280"/>
            <a:ext cx="4536403" cy="3390976"/>
          </a:xfrm>
          <a:prstGeom prst="rect">
            <a:avLst/>
          </a:prstGeom>
        </p:spPr>
      </p:pic>
    </p:spTree>
    <p:extLst>
      <p:ext uri="{BB962C8B-B14F-4D97-AF65-F5344CB8AC3E}">
        <p14:creationId xmlns:p14="http://schemas.microsoft.com/office/powerpoint/2010/main" val="3395818564"/>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68B9A-2F34-7804-5A2C-113109468CD5}"/>
              </a:ext>
            </a:extLst>
          </p:cNvPr>
          <p:cNvSpPr>
            <a:spLocks noGrp="1"/>
          </p:cNvSpPr>
          <p:nvPr>
            <p:ph type="title"/>
          </p:nvPr>
        </p:nvSpPr>
        <p:spPr/>
        <p:txBody>
          <a:bodyPr>
            <a:normAutofit/>
          </a:bodyPr>
          <a:lstStyle/>
          <a:p>
            <a:r>
              <a:rPr lang="en-GB" b="1" dirty="0">
                <a:solidFill>
                  <a:srgbClr val="E62D88"/>
                </a:solidFill>
                <a:latin typeface="Source Sans Pro" panose="020B0503030403020204" pitchFamily="34" charset="0"/>
                <a:ea typeface="Source Sans Pro" panose="020B0503030403020204" pitchFamily="34" charset="0"/>
              </a:rPr>
              <a:t>How to login at home</a:t>
            </a:r>
          </a:p>
        </p:txBody>
      </p:sp>
      <p:sp>
        <p:nvSpPr>
          <p:cNvPr id="3" name="Text Placeholder 2">
            <a:extLst>
              <a:ext uri="{FF2B5EF4-FFF2-40B4-BE49-F238E27FC236}">
                <a16:creationId xmlns:a16="http://schemas.microsoft.com/office/drawing/2014/main" id="{5EB4A6E1-A5F2-51D5-9198-E48E021034DF}"/>
              </a:ext>
            </a:extLst>
          </p:cNvPr>
          <p:cNvSpPr>
            <a:spLocks noGrp="1"/>
          </p:cNvSpPr>
          <p:nvPr>
            <p:ph type="body" sz="quarter" idx="10"/>
          </p:nvPr>
        </p:nvSpPr>
        <p:spPr>
          <a:xfrm>
            <a:off x="838200" y="1858341"/>
            <a:ext cx="4699000" cy="3973499"/>
          </a:xfrm>
        </p:spPr>
        <p:txBody>
          <a:bodyPr>
            <a:normAutofit fontScale="77500" lnSpcReduction="20000"/>
          </a:bodyPr>
          <a:lstStyle/>
          <a:p>
            <a:pPr>
              <a:lnSpc>
                <a:spcPct val="100000"/>
              </a:lnSpc>
              <a:spcBef>
                <a:spcPts val="0"/>
              </a:spcBef>
            </a:pPr>
            <a:r>
              <a:rPr lang="en-GB" dirty="0">
                <a:solidFill>
                  <a:srgbClr val="532B85"/>
                </a:solidFill>
                <a:latin typeface="Source Sans Pro" panose="020B0503030403020204" pitchFamily="34" charset="0"/>
                <a:ea typeface="Source Sans Pro" panose="020B0503030403020204" pitchFamily="34" charset="0"/>
              </a:rPr>
              <a:t>Ask your child to login as normal via the website: </a:t>
            </a:r>
            <a:r>
              <a:rPr lang="en-GB" b="1" dirty="0">
                <a:solidFill>
                  <a:srgbClr val="532B85"/>
                </a:solidFill>
                <a:latin typeface="Source Sans Pro" panose="020B0503030403020204" pitchFamily="34" charset="0"/>
                <a:ea typeface="Source Sans Pro" panose="020B0503030403020204" pitchFamily="34" charset="0"/>
                <a:hlinkClick r:id="rId2">
                  <a:extLst>
                    <a:ext uri="{A12FA001-AC4F-418D-AE19-62706E023703}">
                      <ahyp:hlinkClr xmlns:ahyp="http://schemas.microsoft.com/office/drawing/2018/hyperlinkcolor" val="tx"/>
                    </a:ext>
                  </a:extLst>
                </a:hlinkClick>
              </a:rPr>
              <a:t>https://student.readingplus.com/</a:t>
            </a:r>
            <a:r>
              <a:rPr lang="en-GB" b="1" dirty="0">
                <a:solidFill>
                  <a:srgbClr val="532B85"/>
                </a:solidFill>
                <a:latin typeface="Source Sans Pro" panose="020B0503030403020204" pitchFamily="34" charset="0"/>
                <a:ea typeface="Source Sans Pro" panose="020B0503030403020204" pitchFamily="34" charset="0"/>
              </a:rPr>
              <a:t> </a:t>
            </a:r>
          </a:p>
          <a:p>
            <a:pPr>
              <a:lnSpc>
                <a:spcPct val="100000"/>
              </a:lnSpc>
              <a:spcBef>
                <a:spcPts val="0"/>
              </a:spcBef>
            </a:pPr>
            <a:endParaRPr lang="en-GB" b="1" dirty="0">
              <a:solidFill>
                <a:srgbClr val="532B85"/>
              </a:solidFill>
              <a:latin typeface="Source Sans Pro" panose="020B0503030403020204" pitchFamily="34" charset="0"/>
              <a:ea typeface="Source Sans Pro" panose="020B0503030403020204" pitchFamily="34" charset="0"/>
            </a:endParaRPr>
          </a:p>
          <a:p>
            <a:pPr>
              <a:lnSpc>
                <a:spcPct val="100000"/>
              </a:lnSpc>
              <a:spcBef>
                <a:spcPts val="0"/>
              </a:spcBef>
            </a:pPr>
            <a:r>
              <a:rPr lang="en-GB" dirty="0">
                <a:solidFill>
                  <a:srgbClr val="532B85"/>
                </a:solidFill>
                <a:latin typeface="Source Sans Pro" panose="020B0503030403020204" pitchFamily="34" charset="0"/>
                <a:ea typeface="Source Sans Pro" panose="020B0503030403020204" pitchFamily="34" charset="0"/>
              </a:rPr>
              <a:t>You will have received a letter with login information from the school detailing:</a:t>
            </a:r>
          </a:p>
          <a:p>
            <a:pPr marL="342900" indent="-342900">
              <a:lnSpc>
                <a:spcPct val="100000"/>
              </a:lnSpc>
              <a:spcBef>
                <a:spcPts val="0"/>
              </a:spcBef>
              <a:buFont typeface="Arial" panose="020B0604020202020204" pitchFamily="34" charset="0"/>
              <a:buChar char="•"/>
            </a:pPr>
            <a:r>
              <a:rPr lang="en-GB" dirty="0">
                <a:solidFill>
                  <a:srgbClr val="532B85"/>
                </a:solidFill>
                <a:latin typeface="Source Sans Pro" panose="020B0503030403020204" pitchFamily="34" charset="0"/>
                <a:ea typeface="Source Sans Pro" panose="020B0503030403020204" pitchFamily="34" charset="0"/>
              </a:rPr>
              <a:t>Your school’s unique </a:t>
            </a:r>
            <a:r>
              <a:rPr lang="en-GB" b="1" dirty="0">
                <a:solidFill>
                  <a:srgbClr val="532B85"/>
                </a:solidFill>
                <a:latin typeface="Source Sans Pro" panose="020B0503030403020204" pitchFamily="34" charset="0"/>
                <a:ea typeface="Source Sans Pro" panose="020B0503030403020204" pitchFamily="34" charset="0"/>
              </a:rPr>
              <a:t>site code</a:t>
            </a:r>
            <a:r>
              <a:rPr lang="en-GB" dirty="0">
                <a:solidFill>
                  <a:srgbClr val="532B85"/>
                </a:solidFill>
                <a:latin typeface="Source Sans Pro" panose="020B0503030403020204" pitchFamily="34" charset="0"/>
                <a:ea typeface="Source Sans Pro" panose="020B0503030403020204" pitchFamily="34" charset="0"/>
              </a:rPr>
              <a:t>. </a:t>
            </a:r>
          </a:p>
          <a:p>
            <a:pPr marL="342900" indent="-342900">
              <a:lnSpc>
                <a:spcPct val="100000"/>
              </a:lnSpc>
              <a:spcBef>
                <a:spcPts val="0"/>
              </a:spcBef>
              <a:buFont typeface="Arial" panose="020B0604020202020204" pitchFamily="34" charset="0"/>
              <a:buChar char="•"/>
            </a:pPr>
            <a:r>
              <a:rPr lang="en-GB" dirty="0">
                <a:solidFill>
                  <a:srgbClr val="532B85"/>
                </a:solidFill>
                <a:latin typeface="Source Sans Pro" panose="020B0503030403020204" pitchFamily="34" charset="0"/>
                <a:ea typeface="Source Sans Pro" panose="020B0503030403020204" pitchFamily="34" charset="0"/>
              </a:rPr>
              <a:t>Your child’s </a:t>
            </a:r>
            <a:r>
              <a:rPr lang="en-GB" b="1" dirty="0">
                <a:solidFill>
                  <a:srgbClr val="532B85"/>
                </a:solidFill>
                <a:latin typeface="Source Sans Pro" panose="020B0503030403020204" pitchFamily="34" charset="0"/>
                <a:ea typeface="Source Sans Pro" panose="020B0503030403020204" pitchFamily="34" charset="0"/>
              </a:rPr>
              <a:t>username</a:t>
            </a:r>
            <a:r>
              <a:rPr lang="en-GB" dirty="0">
                <a:solidFill>
                  <a:srgbClr val="532B85"/>
                </a:solidFill>
                <a:latin typeface="Source Sans Pro" panose="020B0503030403020204" pitchFamily="34" charset="0"/>
                <a:ea typeface="Source Sans Pro" panose="020B0503030403020204" pitchFamily="34" charset="0"/>
              </a:rPr>
              <a:t> and </a:t>
            </a:r>
            <a:r>
              <a:rPr lang="en-GB" b="1" dirty="0">
                <a:solidFill>
                  <a:srgbClr val="532B85"/>
                </a:solidFill>
                <a:latin typeface="Source Sans Pro" panose="020B0503030403020204" pitchFamily="34" charset="0"/>
                <a:ea typeface="Source Sans Pro" panose="020B0503030403020204" pitchFamily="34" charset="0"/>
              </a:rPr>
              <a:t>password</a:t>
            </a:r>
            <a:r>
              <a:rPr lang="en-GB" dirty="0">
                <a:solidFill>
                  <a:srgbClr val="532B85"/>
                </a:solidFill>
                <a:latin typeface="Source Sans Pro" panose="020B0503030403020204" pitchFamily="34" charset="0"/>
                <a:ea typeface="Source Sans Pro" panose="020B0503030403020204" pitchFamily="34" charset="0"/>
              </a:rPr>
              <a:t>. </a:t>
            </a:r>
          </a:p>
          <a:p>
            <a:pPr>
              <a:lnSpc>
                <a:spcPct val="100000"/>
              </a:lnSpc>
              <a:spcBef>
                <a:spcPts val="0"/>
              </a:spcBef>
            </a:pPr>
            <a:endParaRPr lang="en-GB" dirty="0">
              <a:solidFill>
                <a:srgbClr val="532B85"/>
              </a:solidFill>
              <a:latin typeface="Source Sans Pro" panose="020B0503030403020204" pitchFamily="34" charset="0"/>
              <a:ea typeface="Source Sans Pro" panose="020B0503030403020204" pitchFamily="34" charset="0"/>
            </a:endParaRPr>
          </a:p>
          <a:p>
            <a:pPr>
              <a:lnSpc>
                <a:spcPct val="100000"/>
              </a:lnSpc>
              <a:spcBef>
                <a:spcPts val="0"/>
              </a:spcBef>
            </a:pPr>
            <a:r>
              <a:rPr lang="en-GB" dirty="0">
                <a:solidFill>
                  <a:srgbClr val="532B85"/>
                </a:solidFill>
                <a:latin typeface="Source Sans Pro" panose="020B0503030403020204" pitchFamily="34" charset="0"/>
                <a:ea typeface="Source Sans Pro" panose="020B0503030403020204" pitchFamily="34" charset="0"/>
              </a:rPr>
              <a:t>Please contact your child’s teacher if you are unsure of any of these.</a:t>
            </a:r>
          </a:p>
        </p:txBody>
      </p:sp>
      <p:pic>
        <p:nvPicPr>
          <p:cNvPr id="4" name="Picture 3" descr="A child holding a red tablet&#10;&#10;Description automatically generated">
            <a:extLst>
              <a:ext uri="{FF2B5EF4-FFF2-40B4-BE49-F238E27FC236}">
                <a16:creationId xmlns:a16="http://schemas.microsoft.com/office/drawing/2014/main" id="{4FBC9238-F0FE-1EBB-0913-5EFCBB457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96938"/>
            <a:ext cx="4596186" cy="3064124"/>
          </a:xfrm>
          <a:prstGeom prst="rect">
            <a:avLst/>
          </a:prstGeom>
        </p:spPr>
      </p:pic>
    </p:spTree>
    <p:extLst>
      <p:ext uri="{BB962C8B-B14F-4D97-AF65-F5344CB8AC3E}">
        <p14:creationId xmlns:p14="http://schemas.microsoft.com/office/powerpoint/2010/main" val="23936263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d11c2a6-ab5a-4868-b26a-b87c3133bad3" xsi:nil="true"/>
    <lcf76f155ced4ddcb4097134ff3c332f xmlns="442b65f7-1ac1-43fd-9981-f38506c69b9f">
      <Terms xmlns="http://schemas.microsoft.com/office/infopath/2007/PartnerControls"/>
    </lcf76f155ced4ddcb4097134ff3c332f>
    <_Flow_SignoffStatus xmlns="442b65f7-1ac1-43fd-9981-f38506c69b9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B0E5E288730644090FB15644348E1C8" ma:contentTypeVersion="16" ma:contentTypeDescription="Create a new document." ma:contentTypeScope="" ma:versionID="c0cbc309af6babc6fbfa5500d0da32ea">
  <xsd:schema xmlns:xsd="http://www.w3.org/2001/XMLSchema" xmlns:xs="http://www.w3.org/2001/XMLSchema" xmlns:p="http://schemas.microsoft.com/office/2006/metadata/properties" xmlns:ns2="1d11c2a6-ab5a-4868-b26a-b87c3133bad3" xmlns:ns3="442b65f7-1ac1-43fd-9981-f38506c69b9f" targetNamespace="http://schemas.microsoft.com/office/2006/metadata/properties" ma:root="true" ma:fieldsID="43114ffed795f3ad532c6bcaed87555a" ns2:_="" ns3:_="">
    <xsd:import namespace="1d11c2a6-ab5a-4868-b26a-b87c3133bad3"/>
    <xsd:import namespace="442b65f7-1ac1-43fd-9981-f38506c69b9f"/>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11c2a6-ab5a-4868-b26a-b87c3133bad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2ccba20a-de36-434c-a2ba-4bf17ac575fb}" ma:internalName="TaxCatchAll" ma:showField="CatchAllData" ma:web="1d11c2a6-ab5a-4868-b26a-b87c3133bad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42b65f7-1ac1-43fd-9981-f38506c69b9f"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7e9bbfb-a8e6-46eb-af7e-63cc1449cda0"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_Flow_SignoffStatus" ma:index="23" nillable="true" ma:displayName="Sign-off status" ma:internalName="Sign_x002d_off_x0020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EA0860-C6AD-4494-8523-EC6DF9CB438A}">
  <ds:schemaRefs>
    <ds:schemaRef ds:uri="http://schemas.microsoft.com/sharepoint/v3/contenttype/forms"/>
  </ds:schemaRefs>
</ds:datastoreItem>
</file>

<file path=customXml/itemProps2.xml><?xml version="1.0" encoding="utf-8"?>
<ds:datastoreItem xmlns:ds="http://schemas.openxmlformats.org/officeDocument/2006/customXml" ds:itemID="{5658B8BC-893F-425D-96F0-9C8E5D7C5558}">
  <ds:schemaRefs>
    <ds:schemaRef ds:uri="http://www.w3.org/XML/1998/namespace"/>
    <ds:schemaRef ds:uri="http://purl.org/dc/elements/1.1/"/>
    <ds:schemaRef ds:uri="http://schemas.openxmlformats.org/package/2006/metadata/core-properties"/>
    <ds:schemaRef ds:uri="http://schemas.microsoft.com/office/infopath/2007/PartnerControls"/>
    <ds:schemaRef ds:uri="http://schemas.microsoft.com/office/2006/documentManagement/types"/>
    <ds:schemaRef ds:uri="http://purl.org/dc/dcmitype/"/>
    <ds:schemaRef ds:uri="442b65f7-1ac1-43fd-9981-f38506c69b9f"/>
    <ds:schemaRef ds:uri="1d11c2a6-ab5a-4868-b26a-b87c3133bad3"/>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3C7EA5A6-BA4E-4703-BA8C-1534E8A9D3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11c2a6-ab5a-4868-b26a-b87c3133bad3"/>
    <ds:schemaRef ds:uri="442b65f7-1ac1-43fd-9981-f38506c69b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210</TotalTime>
  <Words>756</Words>
  <Application>Microsoft Office PowerPoint</Application>
  <PresentationFormat>Widescreen</PresentationFormat>
  <Paragraphs>79</Paragraphs>
  <Slides>13</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Arial</vt:lpstr>
      <vt:lpstr>Calibri</vt:lpstr>
      <vt:lpstr>Calibri Light</vt:lpstr>
      <vt:lpstr>Source Sans Pro</vt:lpstr>
      <vt:lpstr>Office Theme</vt:lpstr>
      <vt:lpstr>PowerPoint Presentation</vt:lpstr>
      <vt:lpstr>What is Reading Plus? ​     </vt:lpstr>
      <vt:lpstr>PowerPoint Presentation</vt:lpstr>
      <vt:lpstr>PowerPoint Presentation</vt:lpstr>
      <vt:lpstr>PowerPoint Presentation</vt:lpstr>
      <vt:lpstr>How to support your child </vt:lpstr>
      <vt:lpstr>Encouraging your child to progress</vt:lpstr>
      <vt:lpstr>Using Reading Plus at home </vt:lpstr>
      <vt:lpstr>How to login at home</vt:lpstr>
      <vt:lpstr>How to check your child’s progress</vt:lpstr>
      <vt:lpstr>Additional information for parents</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Want to improve pupils’ vocabulary, stamina  and comprehension?</dc:title>
  <dc:creator>Partner Plus</dc:creator>
  <cp:lastModifiedBy>Soad Rojas</cp:lastModifiedBy>
  <cp:revision>17</cp:revision>
  <dcterms:created xsi:type="dcterms:W3CDTF">2023-09-21T13:13:59Z</dcterms:created>
  <dcterms:modified xsi:type="dcterms:W3CDTF">2025-05-01T20:23:14Z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0x0101007B0E5E288730644090FB15644348E1C8</vt:lpwstr>
  </property>
  <property fmtid="{D5CDD505-2E9C-101B-9397-08002B2CF9AE}" pid="3" name="MediaServiceImageTags">
    <vt:lpwstr/>
  </property>
</Properties>
</file>