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74" r:id="rId5"/>
    <p:sldId id="277" r:id="rId6"/>
    <p:sldId id="285" r:id="rId7"/>
    <p:sldId id="286" r:id="rId8"/>
    <p:sldId id="265" r:id="rId9"/>
    <p:sldId id="266" r:id="rId10"/>
    <p:sldId id="271" r:id="rId11"/>
    <p:sldId id="268" r:id="rId12"/>
    <p:sldId id="259" r:id="rId13"/>
    <p:sldId id="261" r:id="rId14"/>
    <p:sldId id="262" r:id="rId15"/>
    <p:sldId id="27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B85"/>
    <a:srgbClr val="E62D88"/>
    <a:srgbClr val="00ABE7"/>
    <a:srgbClr val="00B050"/>
    <a:srgbClr val="FBE5EF"/>
    <a:srgbClr val="F2EDF9"/>
    <a:srgbClr val="BDD7EE"/>
    <a:srgbClr val="008BB0"/>
    <a:srgbClr val="00B0F0"/>
    <a:srgbClr val="E63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DF0F0-6891-9343-B41D-AFE0E3E13603}" v="5" dt="2026-03-25T09:53:35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23" autoAdjust="0"/>
    <p:restoredTop sz="86359" autoAdjust="0"/>
  </p:normalViewPr>
  <p:slideViewPr>
    <p:cSldViewPr snapToGrid="0">
      <p:cViewPr>
        <p:scale>
          <a:sx n="111" d="100"/>
          <a:sy n="111" d="100"/>
        </p:scale>
        <p:origin x="248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Black" userId="2dfbc4d3-dc0e-444c-ab23-879dd108f778" providerId="ADAL" clId="{D9FDF0F0-6891-9343-B41D-AFE0E3E13603}"/>
    <pc:docChg chg="undo custSel modSld">
      <pc:chgData name="Laura Black" userId="2dfbc4d3-dc0e-444c-ab23-879dd108f778" providerId="ADAL" clId="{D9FDF0F0-6891-9343-B41D-AFE0E3E13603}" dt="2026-03-25T09:53:40.037" v="151" actId="1076"/>
      <pc:docMkLst>
        <pc:docMk/>
      </pc:docMkLst>
      <pc:sldChg chg="addSp modSp mod">
        <pc:chgData name="Laura Black" userId="2dfbc4d3-dc0e-444c-ab23-879dd108f778" providerId="ADAL" clId="{D9FDF0F0-6891-9343-B41D-AFE0E3E13603}" dt="2026-03-25T09:53:17.746" v="147" actId="14861"/>
        <pc:sldMkLst>
          <pc:docMk/>
          <pc:sldMk cId="2393626314" sldId="259"/>
        </pc:sldMkLst>
        <pc:spChg chg="mod">
          <ac:chgData name="Laura Black" userId="2dfbc4d3-dc0e-444c-ab23-879dd108f778" providerId="ADAL" clId="{D9FDF0F0-6891-9343-B41D-AFE0E3E13603}" dt="2026-03-25T09:03:43.175" v="98" actId="207"/>
          <ac:spMkLst>
            <pc:docMk/>
            <pc:sldMk cId="2393626314" sldId="259"/>
            <ac:spMk id="3" creationId="{5EB4A6E1-A5F2-51D5-9198-E48E021034DF}"/>
          </ac:spMkLst>
        </pc:spChg>
        <pc:picChg chg="add mod">
          <ac:chgData name="Laura Black" userId="2dfbc4d3-dc0e-444c-ab23-879dd108f778" providerId="ADAL" clId="{D9FDF0F0-6891-9343-B41D-AFE0E3E13603}" dt="2026-03-25T09:53:17.746" v="147" actId="14861"/>
          <ac:picMkLst>
            <pc:docMk/>
            <pc:sldMk cId="2393626314" sldId="259"/>
            <ac:picMk id="5" creationId="{A0F5D837-E2AF-521D-4EB2-92CB96AA9C48}"/>
          </ac:picMkLst>
        </pc:picChg>
        <pc:picChg chg="add mod modCrop">
          <ac:chgData name="Laura Black" userId="2dfbc4d3-dc0e-444c-ab23-879dd108f778" providerId="ADAL" clId="{D9FDF0F0-6891-9343-B41D-AFE0E3E13603}" dt="2026-03-25T09:53:17.746" v="147" actId="14861"/>
          <ac:picMkLst>
            <pc:docMk/>
            <pc:sldMk cId="2393626314" sldId="259"/>
            <ac:picMk id="7" creationId="{7CF726A9-00EA-0310-4411-644D35B5229C}"/>
          </ac:picMkLst>
        </pc:picChg>
      </pc:sldChg>
      <pc:sldChg chg="addSp delSp modSp mod">
        <pc:chgData name="Laura Black" userId="2dfbc4d3-dc0e-444c-ab23-879dd108f778" providerId="ADAL" clId="{D9FDF0F0-6891-9343-B41D-AFE0E3E13603}" dt="2026-03-25T09:53:40.037" v="151" actId="1076"/>
        <pc:sldMkLst>
          <pc:docMk/>
          <pc:sldMk cId="1350527511" sldId="261"/>
        </pc:sldMkLst>
        <pc:spChg chg="mod">
          <ac:chgData name="Laura Black" userId="2dfbc4d3-dc0e-444c-ab23-879dd108f778" providerId="ADAL" clId="{D9FDF0F0-6891-9343-B41D-AFE0E3E13603}" dt="2026-03-25T08:54:53.725" v="53" actId="27636"/>
          <ac:spMkLst>
            <pc:docMk/>
            <pc:sldMk cId="1350527511" sldId="261"/>
            <ac:spMk id="2" creationId="{C0AB1A93-D459-EB20-64AA-9F92ECE35032}"/>
          </ac:spMkLst>
        </pc:spChg>
        <pc:spChg chg="mod">
          <ac:chgData name="Laura Black" userId="2dfbc4d3-dc0e-444c-ab23-879dd108f778" providerId="ADAL" clId="{D9FDF0F0-6891-9343-B41D-AFE0E3E13603}" dt="2026-03-25T09:04:14.992" v="109" actId="207"/>
          <ac:spMkLst>
            <pc:docMk/>
            <pc:sldMk cId="1350527511" sldId="261"/>
            <ac:spMk id="3" creationId="{C06E8B0F-9323-15D4-B72B-05B103558750}"/>
          </ac:spMkLst>
        </pc:spChg>
        <pc:picChg chg="add mod">
          <ac:chgData name="Laura Black" userId="2dfbc4d3-dc0e-444c-ab23-879dd108f778" providerId="ADAL" clId="{D9FDF0F0-6891-9343-B41D-AFE0E3E13603}" dt="2026-03-25T09:53:40.037" v="151" actId="1076"/>
          <ac:picMkLst>
            <pc:docMk/>
            <pc:sldMk cId="1350527511" sldId="261"/>
            <ac:picMk id="4" creationId="{3A2EFD31-B060-BF3B-AC02-4E38CFF5E4E7}"/>
          </ac:picMkLst>
        </pc:picChg>
        <pc:picChg chg="del mod modCrop">
          <ac:chgData name="Laura Black" userId="2dfbc4d3-dc0e-444c-ab23-879dd108f778" providerId="ADAL" clId="{D9FDF0F0-6891-9343-B41D-AFE0E3E13603}" dt="2026-03-25T09:53:32.208" v="148" actId="478"/>
          <ac:picMkLst>
            <pc:docMk/>
            <pc:sldMk cId="1350527511" sldId="261"/>
            <ac:picMk id="5" creationId="{54680CDF-CB29-0404-0CC8-2B86C6F7DD18}"/>
          </ac:picMkLst>
        </pc:picChg>
      </pc:sldChg>
      <pc:sldChg chg="modSp mod">
        <pc:chgData name="Laura Black" userId="2dfbc4d3-dc0e-444c-ab23-879dd108f778" providerId="ADAL" clId="{D9FDF0F0-6891-9343-B41D-AFE0E3E13603}" dt="2026-03-25T09:04:40.208" v="120" actId="207"/>
        <pc:sldMkLst>
          <pc:docMk/>
          <pc:sldMk cId="3797386404" sldId="262"/>
        </pc:sldMkLst>
        <pc:spChg chg="mod">
          <ac:chgData name="Laura Black" userId="2dfbc4d3-dc0e-444c-ab23-879dd108f778" providerId="ADAL" clId="{D9FDF0F0-6891-9343-B41D-AFE0E3E13603}" dt="2026-03-25T09:01:22.326" v="62" actId="1076"/>
          <ac:spMkLst>
            <pc:docMk/>
            <pc:sldMk cId="3797386404" sldId="262"/>
            <ac:spMk id="2" creationId="{AA4D0446-52AF-D7E8-53F5-73756349ABAC}"/>
          </ac:spMkLst>
        </pc:spChg>
        <pc:spChg chg="mod">
          <ac:chgData name="Laura Black" userId="2dfbc4d3-dc0e-444c-ab23-879dd108f778" providerId="ADAL" clId="{D9FDF0F0-6891-9343-B41D-AFE0E3E13603}" dt="2026-03-25T09:04:40.208" v="120" actId="207"/>
          <ac:spMkLst>
            <pc:docMk/>
            <pc:sldMk cId="3797386404" sldId="262"/>
            <ac:spMk id="3" creationId="{8CD9828C-186C-1E80-601C-4E9E1BEA9FD7}"/>
          </ac:spMkLst>
        </pc:spChg>
      </pc:sldChg>
      <pc:sldChg chg="modSp mod">
        <pc:chgData name="Laura Black" userId="2dfbc4d3-dc0e-444c-ab23-879dd108f778" providerId="ADAL" clId="{D9FDF0F0-6891-9343-B41D-AFE0E3E13603}" dt="2026-03-25T09:05:04.486" v="123" actId="207"/>
        <pc:sldMkLst>
          <pc:docMk/>
          <pc:sldMk cId="1333796088" sldId="265"/>
        </pc:sldMkLst>
        <pc:spChg chg="mod">
          <ac:chgData name="Laura Black" userId="2dfbc4d3-dc0e-444c-ab23-879dd108f778" providerId="ADAL" clId="{D9FDF0F0-6891-9343-B41D-AFE0E3E13603}" dt="2026-03-25T09:05:04.486" v="123" actId="207"/>
          <ac:spMkLst>
            <pc:docMk/>
            <pc:sldMk cId="1333796088" sldId="265"/>
            <ac:spMk id="3" creationId="{99CED760-AB33-15E5-BD4D-9E74444DB33A}"/>
          </ac:spMkLst>
        </pc:spChg>
        <pc:spChg chg="mod">
          <ac:chgData name="Laura Black" userId="2dfbc4d3-dc0e-444c-ab23-879dd108f778" providerId="ADAL" clId="{D9FDF0F0-6891-9343-B41D-AFE0E3E13603}" dt="2026-03-25T08:52:22.991" v="0" actId="1076"/>
          <ac:spMkLst>
            <pc:docMk/>
            <pc:sldMk cId="1333796088" sldId="265"/>
            <ac:spMk id="5" creationId="{A700BD97-2E7F-569C-3675-B6654431276A}"/>
          </ac:spMkLst>
        </pc:spChg>
        <pc:picChg chg="mod">
          <ac:chgData name="Laura Black" userId="2dfbc4d3-dc0e-444c-ab23-879dd108f778" providerId="ADAL" clId="{D9FDF0F0-6891-9343-B41D-AFE0E3E13603}" dt="2026-03-25T08:52:22.991" v="0" actId="1076"/>
          <ac:picMkLst>
            <pc:docMk/>
            <pc:sldMk cId="1333796088" sldId="265"/>
            <ac:picMk id="4" creationId="{1F4E30DB-5613-C138-4239-838666692236}"/>
          </ac:picMkLst>
        </pc:picChg>
      </pc:sldChg>
      <pc:sldChg chg="modSp mod">
        <pc:chgData name="Laura Black" userId="2dfbc4d3-dc0e-444c-ab23-879dd108f778" providerId="ADAL" clId="{D9FDF0F0-6891-9343-B41D-AFE0E3E13603}" dt="2026-03-25T09:04:56.138" v="122" actId="2710"/>
        <pc:sldMkLst>
          <pc:docMk/>
          <pc:sldMk cId="2658334495" sldId="266"/>
        </pc:sldMkLst>
        <pc:spChg chg="mod">
          <ac:chgData name="Laura Black" userId="2dfbc4d3-dc0e-444c-ab23-879dd108f778" providerId="ADAL" clId="{D9FDF0F0-6891-9343-B41D-AFE0E3E13603}" dt="2026-03-25T09:04:56.138" v="122" actId="2710"/>
          <ac:spMkLst>
            <pc:docMk/>
            <pc:sldMk cId="2658334495" sldId="266"/>
            <ac:spMk id="3" creationId="{3ACAED26-4113-CBB5-674E-A708F4BE9A31}"/>
          </ac:spMkLst>
        </pc:spChg>
      </pc:sldChg>
      <pc:sldChg chg="addSp modSp mod">
        <pc:chgData name="Laura Black" userId="2dfbc4d3-dc0e-444c-ab23-879dd108f778" providerId="ADAL" clId="{D9FDF0F0-6891-9343-B41D-AFE0E3E13603}" dt="2026-03-25T09:02:22.322" v="93" actId="1076"/>
        <pc:sldMkLst>
          <pc:docMk/>
          <pc:sldMk cId="3935857713" sldId="270"/>
        </pc:sldMkLst>
        <pc:spChg chg="mod">
          <ac:chgData name="Laura Black" userId="2dfbc4d3-dc0e-444c-ab23-879dd108f778" providerId="ADAL" clId="{D9FDF0F0-6891-9343-B41D-AFE0E3E13603}" dt="2026-03-25T09:02:22.322" v="93" actId="1076"/>
          <ac:spMkLst>
            <pc:docMk/>
            <pc:sldMk cId="3935857713" sldId="270"/>
            <ac:spMk id="2" creationId="{082FBD27-C3B8-317D-03CB-E6D101A5BBC4}"/>
          </ac:spMkLst>
        </pc:spChg>
        <pc:spChg chg="add mod">
          <ac:chgData name="Laura Black" userId="2dfbc4d3-dc0e-444c-ab23-879dd108f778" providerId="ADAL" clId="{D9FDF0F0-6891-9343-B41D-AFE0E3E13603}" dt="2026-03-25T09:02:18.407" v="92" actId="167"/>
          <ac:spMkLst>
            <pc:docMk/>
            <pc:sldMk cId="3935857713" sldId="270"/>
            <ac:spMk id="3" creationId="{329F3CDC-253F-7E4A-5521-843F606E60F1}"/>
          </ac:spMkLst>
        </pc:spChg>
      </pc:sldChg>
      <pc:sldChg chg="modSp mod">
        <pc:chgData name="Laura Black" userId="2dfbc4d3-dc0e-444c-ab23-879dd108f778" providerId="ADAL" clId="{D9FDF0F0-6891-9343-B41D-AFE0E3E13603}" dt="2026-03-25T09:04:00.904" v="104" actId="207"/>
        <pc:sldMkLst>
          <pc:docMk/>
          <pc:sldMk cId="4165696838" sldId="271"/>
        </pc:sldMkLst>
        <pc:spChg chg="mod">
          <ac:chgData name="Laura Black" userId="2dfbc4d3-dc0e-444c-ab23-879dd108f778" providerId="ADAL" clId="{D9FDF0F0-6891-9343-B41D-AFE0E3E13603}" dt="2026-03-25T09:04:00.904" v="104" actId="207"/>
          <ac:spMkLst>
            <pc:docMk/>
            <pc:sldMk cId="4165696838" sldId="271"/>
            <ac:spMk id="31" creationId="{F505EBE8-73DC-E82B-F331-FB0C06FC058E}"/>
          </ac:spMkLst>
        </pc:spChg>
      </pc:sldChg>
      <pc:sldChg chg="modSp mod">
        <pc:chgData name="Laura Black" userId="2dfbc4d3-dc0e-444c-ab23-879dd108f778" providerId="ADAL" clId="{D9FDF0F0-6891-9343-B41D-AFE0E3E13603}" dt="2026-03-25T09:02:55.754" v="94" actId="1076"/>
        <pc:sldMkLst>
          <pc:docMk/>
          <pc:sldMk cId="81799403" sldId="276"/>
        </pc:sldMkLst>
        <pc:spChg chg="mod">
          <ac:chgData name="Laura Black" userId="2dfbc4d3-dc0e-444c-ab23-879dd108f778" providerId="ADAL" clId="{D9FDF0F0-6891-9343-B41D-AFE0E3E13603}" dt="2026-03-25T09:02:55.754" v="94" actId="1076"/>
          <ac:spMkLst>
            <pc:docMk/>
            <pc:sldMk cId="81799403" sldId="276"/>
            <ac:spMk id="4" creationId="{B2D4800E-4332-0A83-83A9-076D6FB32BB5}"/>
          </ac:spMkLst>
        </pc:spChg>
      </pc:sldChg>
      <pc:sldChg chg="modSp mod">
        <pc:chgData name="Laura Black" userId="2dfbc4d3-dc0e-444c-ab23-879dd108f778" providerId="ADAL" clId="{D9FDF0F0-6891-9343-B41D-AFE0E3E13603}" dt="2026-03-25T09:05:30.183" v="130" actId="2710"/>
        <pc:sldMkLst>
          <pc:docMk/>
          <pc:sldMk cId="3977311472" sldId="277"/>
        </pc:sldMkLst>
        <pc:spChg chg="mod">
          <ac:chgData name="Laura Black" userId="2dfbc4d3-dc0e-444c-ab23-879dd108f778" providerId="ADAL" clId="{D9FDF0F0-6891-9343-B41D-AFE0E3E13603}" dt="2026-03-25T09:05:30.183" v="130" actId="2710"/>
          <ac:spMkLst>
            <pc:docMk/>
            <pc:sldMk cId="3977311472" sldId="277"/>
            <ac:spMk id="2" creationId="{C15A54B0-9B4D-420E-8696-85F255176BEE}"/>
          </ac:spMkLst>
        </pc:spChg>
      </pc:sldChg>
      <pc:sldChg chg="modSp mod">
        <pc:chgData name="Laura Black" userId="2dfbc4d3-dc0e-444c-ab23-879dd108f778" providerId="ADAL" clId="{D9FDF0F0-6891-9343-B41D-AFE0E3E13603}" dt="2026-03-25T09:05:09.122" v="124" actId="207"/>
        <pc:sldMkLst>
          <pc:docMk/>
          <pc:sldMk cId="509440332" sldId="286"/>
        </pc:sldMkLst>
        <pc:spChg chg="mod">
          <ac:chgData name="Laura Black" userId="2dfbc4d3-dc0e-444c-ab23-879dd108f778" providerId="ADAL" clId="{D9FDF0F0-6891-9343-B41D-AFE0E3E13603}" dt="2026-03-25T09:05:09.122" v="124" actId="207"/>
          <ac:spMkLst>
            <pc:docMk/>
            <pc:sldMk cId="509440332" sldId="286"/>
            <ac:spMk id="5" creationId="{B84C0793-08ED-43C8-6784-D906E189885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73DB-DFB8-4340-8259-F18DE9639DF3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F606E-8E33-1144-9759-2A4D5C78C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EB51-BEAB-62DE-72D7-A9380AB1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E3EBF2-4B66-2727-FCD4-6B8253A59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85C66-8BF2-BFBB-FC59-7E43F330A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06F0-D12A-0A8A-BAFA-88FE0AFB7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F606E-8E33-1144-9759-2A4D5C78C3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4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F606E-8E33-1144-9759-2A4D5C78C3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F606E-8E33-1144-9759-2A4D5C78C3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FAB4-72C2-01DF-5EF8-4A31EF711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703CF-0EE5-74D1-1F59-D7501B883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8E99-AC8F-A678-0D3A-EFF1053A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836DD-6D8E-674A-378B-14B00674F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B0C5C-F489-B188-8181-681E522B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D0BC-7945-E042-2DEE-C949DDF2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57F52-F893-32A8-24BC-2246ED572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0CE2-A8AD-8B1C-210B-6E8CD99E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124A-3761-705F-1515-B36A33619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CC40-BA8B-64AF-CC9B-27886D71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DD162E-9028-02FC-3BC7-B5A7E6B6B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F3418-ED35-D956-31A9-B3B906051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4A696-2978-EA1B-DD3A-186543BF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7258D-C92A-DE1D-8218-45064B43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E5A5B-A064-CF65-8C31-6A1376F7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66029A0-56CC-40ED-835C-A9D82A2CA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2938"/>
            <a:ext cx="810701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F7CECC-E381-4E14-A721-7B1D36911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58341"/>
            <a:ext cx="8186738" cy="2822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212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5872F-B907-0EAD-F7CD-2FD49995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63289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4E57A-ADBD-A32C-450C-C08B3A86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  <a:lvl2pPr>
              <a:defRPr>
                <a:solidFill>
                  <a:srgbClr val="7030A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  <a:lvl4pPr>
              <a:defRPr>
                <a:solidFill>
                  <a:srgbClr val="7030A0"/>
                </a:solidFill>
              </a:defRPr>
            </a:lvl4pPr>
            <a:lvl5pPr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EF2AD-8D10-0E60-D43E-604418FB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AC343-E368-0541-5F12-0E4FE061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EA23-0109-34DA-F0F5-FFAA0332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B368-887C-A6E3-777E-4A1F5903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25D8B-0378-F8C5-F63E-1998B33E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ACC6-38D6-60B3-96D0-7D3260C2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D25EF-7CBA-107B-53DB-030E8110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66A4-703C-95D7-FE6F-46B0864D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2B452-A331-78D2-CD50-FA9E4CF60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16C9A-383B-8EC7-C8CE-7B9E0DC1B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3291A-9847-05A4-2F5B-F84FFBE5E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F8863-A6DC-3186-1A54-FCA4B851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AEC82-1C03-3513-8937-42821FD7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21D8-3BD1-307B-7EA3-5DAB1135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2B28-52F3-AC40-0FE9-4B6C65ED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900BE-5DF5-D7D7-058C-0F9CB2417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A47B6-EF48-37A3-E3BD-8BC673004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9F572-12DF-C6E5-78F6-32C626BD6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832D5-D6DC-6B4D-6277-CC57D0AEB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AF57F-46B6-3636-AFA9-77D464EC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22620-458A-81F2-C62A-2719818A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A3F8E-A296-4CAF-FA17-BB698304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254B-645A-C54E-F837-800378F9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C4CEA-D088-D286-5EB7-5DF376948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47E11-F3A7-7C1A-DFAF-2D893319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79C95-4BBA-F7FD-719E-C1F55BFA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29CF7-1D17-3B26-ABBC-DF23C72CC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E1F32-3A92-FF73-81DB-138E68C9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8947-76E8-5B87-A946-19C39FE8C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842C-152E-88BC-1C8A-4D0C8E30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748B-5D1A-7D55-1329-3C88E3B4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875BA-FBC0-34ED-1B0F-5848BC36A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6324A-4BCB-67A3-DF51-C8DA0491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92835-9BC1-08B5-0D8F-E54F01C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067-D66C-6D98-213B-5F59FFDC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1049-AB42-85CA-88A5-4785B10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0252E-1F2E-3DEF-EE58-BAB371E78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3A27A-5B8B-A01D-CA38-E95B74B53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0A30C-2720-54BF-E759-75B68815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609E9-B1DA-A0B0-ECC3-DF383712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365F0-9BC5-B0F2-B697-9CFEE299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7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6E11E-8B2B-4B37-1361-7F42D792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7F449-9A3D-1E57-DEFB-4483EF9EA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CDF2-ED03-313A-244E-E4794CE1F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DA298-FCD6-944E-B0C2-1F57D7437596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CE20-5D06-8DCE-5409-80FC7EAB5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BA4A-B5F2-E57A-4A69-6FE80B284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57E0-3D36-C74A-80AE-58D0715EE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daisyeducationuk.com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discoveryeducation.co.uk/learn/sign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F6078-E036-6920-FDBE-14595B0C9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card with white text&#10;&#10;Description automatically generated">
            <a:extLst>
              <a:ext uri="{FF2B5EF4-FFF2-40B4-BE49-F238E27FC236}">
                <a16:creationId xmlns:a16="http://schemas.microsoft.com/office/drawing/2014/main" id="{F805ABD8-7FD2-7A9D-F815-2321BB814E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D264068-C8CE-1D4B-6E38-633280B6F637}"/>
              </a:ext>
            </a:extLst>
          </p:cNvPr>
          <p:cNvSpPr txBox="1">
            <a:spLocks/>
          </p:cNvSpPr>
          <p:nvPr/>
        </p:nvSpPr>
        <p:spPr>
          <a:xfrm>
            <a:off x="877788" y="2110368"/>
            <a:ext cx="9893131" cy="2402256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6700" dirty="0"/>
              <a:t>An Introduction </a:t>
            </a:r>
          </a:p>
          <a:p>
            <a:r>
              <a:rPr lang="en-US" sz="6700" dirty="0"/>
              <a:t>to Reading Plus</a:t>
            </a:r>
          </a:p>
          <a:p>
            <a:pPr>
              <a:lnSpc>
                <a:spcPct val="160000"/>
              </a:lnSpc>
            </a:pPr>
            <a:r>
              <a:rPr lang="en-US" sz="2900" dirty="0">
                <a:solidFill>
                  <a:srgbClr val="E62D88"/>
                </a:solidFill>
              </a:rPr>
              <a:t>For parents and guardians</a:t>
            </a:r>
            <a:endParaRPr lang="en-GB" sz="2900" dirty="0">
              <a:solidFill>
                <a:srgbClr val="E62D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A93-D459-EB20-64AA-9F92ECE3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861"/>
            <a:ext cx="8107017" cy="88720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to check your child’s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E8B0F-9323-15D4-B72B-05B1035587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8341"/>
            <a:ext cx="5164015" cy="26667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Ask your child to show their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Dashboard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From this screen, you will see: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When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they have been on Reading Plus.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How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long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they’ve been on Reading Plus. 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level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they are reading at.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Their reading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speed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A2EFD31-B060-BF3B-AC02-4E38CFF5E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03" y="1485357"/>
            <a:ext cx="5903113" cy="38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0446-52AF-D7E8-53F5-73756349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663"/>
            <a:ext cx="8107017" cy="88720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Additional information for parents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828C-186C-1E80-601C-4E9E1BEA9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72847"/>
            <a:ext cx="4211320" cy="35162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your child uses Reading Plus at home, from their pupil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Dashboard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click on the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Families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link at the top of the screen for more information on how to best support your child with their Reading Plus journey.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can also find further information at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www.daisyeducationuk.com/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>
              <a:solidFill>
                <a:srgbClr val="532B8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014EDFE-0340-520A-AC16-FE79D368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25" y="1672847"/>
            <a:ext cx="5903113" cy="3887285"/>
          </a:xfrm>
          <a:prstGeom prst="rect">
            <a:avLst/>
          </a:prstGeom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0EC6284F-56A3-67AA-1923-32C081176455}"/>
              </a:ext>
            </a:extLst>
          </p:cNvPr>
          <p:cNvSpPr/>
          <p:nvPr/>
        </p:nvSpPr>
        <p:spPr>
          <a:xfrm>
            <a:off x="9841506" y="1484737"/>
            <a:ext cx="1615440" cy="638502"/>
          </a:xfrm>
          <a:prstGeom prst="donut">
            <a:avLst/>
          </a:prstGeom>
          <a:solidFill>
            <a:srgbClr val="E62D88"/>
          </a:solidFill>
          <a:ln>
            <a:solidFill>
              <a:srgbClr val="E62D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8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329F3CDC-253F-7E4A-5521-843F606E60F1}"/>
              </a:ext>
            </a:extLst>
          </p:cNvPr>
          <p:cNvSpPr/>
          <p:nvPr/>
        </p:nvSpPr>
        <p:spPr>
          <a:xfrm>
            <a:off x="2571130" y="1586726"/>
            <a:ext cx="7049737" cy="2968927"/>
          </a:xfrm>
          <a:prstGeom prst="roundRect">
            <a:avLst/>
          </a:prstGeom>
          <a:solidFill>
            <a:srgbClr val="D9C9ED">
              <a:alpha val="329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FBD27-C3B8-317D-03CB-E6D101A5B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130" y="2627586"/>
            <a:ext cx="7049737" cy="887205"/>
          </a:xfrm>
        </p:spPr>
        <p:txBody>
          <a:bodyPr>
            <a:noAutofit/>
          </a:bodyPr>
          <a:lstStyle/>
          <a:p>
            <a:pPr algn="ctr"/>
            <a:r>
              <a:rPr lang="en-GB" sz="7200" b="1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3585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CE7AF-AE6D-001A-168D-1D6336FC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ard with white text&#10;&#10;Description automatically generated">
            <a:extLst>
              <a:ext uri="{FF2B5EF4-FFF2-40B4-BE49-F238E27FC236}">
                <a16:creationId xmlns:a16="http://schemas.microsoft.com/office/drawing/2014/main" id="{EBD3DE63-DE6F-FAB9-20B1-DCF4F8B2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BDC66-E675-328B-3735-3E4B59C65A03}"/>
              </a:ext>
            </a:extLst>
          </p:cNvPr>
          <p:cNvSpPr txBox="1">
            <a:spLocks/>
          </p:cNvSpPr>
          <p:nvPr/>
        </p:nvSpPr>
        <p:spPr>
          <a:xfrm>
            <a:off x="964096" y="1997765"/>
            <a:ext cx="7722704" cy="1138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>
                <a:solidFill>
                  <a:schemeClr val="bg1"/>
                </a:solidFill>
                <a:latin typeface="Source Sans Pro" panose="020B0503030403020204" pitchFamily="34" charset="0"/>
              </a:rPr>
              <a:t>For more information, please contact your child’s class teacher.</a:t>
            </a:r>
            <a:endParaRPr lang="en-GB" sz="36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D4800E-4332-0A83-83A9-076D6FB32BB5}"/>
              </a:ext>
            </a:extLst>
          </p:cNvPr>
          <p:cNvSpPr txBox="1"/>
          <p:nvPr/>
        </p:nvSpPr>
        <p:spPr>
          <a:xfrm>
            <a:off x="964096" y="3429000"/>
            <a:ext cx="627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 discover more about Reading Plus </a:t>
            </a:r>
          </a:p>
          <a:p>
            <a:r>
              <a:rPr lang="en-GB" sz="2400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how it works, please visit: </a:t>
            </a:r>
            <a:r>
              <a:rPr lang="en-GB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daisyeducationuk.com</a:t>
            </a:r>
          </a:p>
        </p:txBody>
      </p:sp>
    </p:spTree>
    <p:extLst>
      <p:ext uri="{BB962C8B-B14F-4D97-AF65-F5344CB8AC3E}">
        <p14:creationId xmlns:p14="http://schemas.microsoft.com/office/powerpoint/2010/main" val="817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9C5CA30-C8C9-13BE-8923-61C6EE01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88" y="1431494"/>
            <a:ext cx="8107017" cy="387539"/>
          </a:xfrm>
        </p:spPr>
        <p:txBody>
          <a:bodyPr>
            <a:normAutofit fontScale="90000"/>
          </a:bodyPr>
          <a:lstStyle/>
          <a:p>
            <a:r>
              <a:rPr lang="en-GB" sz="4000" b="1" i="0" u="none" strike="noStrike" dirty="0">
                <a:solidFill>
                  <a:srgbClr val="E62D88"/>
                </a:solidFill>
                <a:effectLst/>
                <a:latin typeface="Source Sans Pro" panose="020B0503030403020204" pitchFamily="34" charset="0"/>
              </a:rPr>
              <a:t>What is Reading Plus? </a:t>
            </a:r>
            <a:r>
              <a:rPr lang="en-GB" sz="40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​</a:t>
            </a:r>
            <a:br>
              <a:rPr lang="en-US" sz="4000" b="1" dirty="0">
                <a:solidFill>
                  <a:srgbClr val="E63289"/>
                </a:solidFill>
                <a:latin typeface="Source Sans Pro" panose="020B0503030403020204" pitchFamily="34" charset="0"/>
              </a:rPr>
            </a:br>
            <a:br>
              <a:rPr lang="en-GB" sz="4000" b="1" dirty="0">
                <a:solidFill>
                  <a:srgbClr val="7030A0"/>
                </a:solidFill>
              </a:rPr>
            </a:br>
            <a:br>
              <a:rPr lang="en-GB" sz="1600" b="1" dirty="0">
                <a:solidFill>
                  <a:srgbClr val="E62D88"/>
                </a:solidFill>
              </a:rPr>
            </a:br>
            <a:br>
              <a:rPr lang="en-US" sz="2400" dirty="0">
                <a:solidFill>
                  <a:srgbClr val="7030A0"/>
                </a:solidFill>
                <a:latin typeface="Source Sans Pro" panose="020B0503030403020204" pitchFamily="34" charset="0"/>
              </a:rPr>
            </a:br>
            <a:b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5A54B0-9B4D-420E-8696-85F255176BEE}"/>
              </a:ext>
            </a:extLst>
          </p:cNvPr>
          <p:cNvSpPr>
            <a:spLocks noGrp="1"/>
          </p:cNvSpPr>
          <p:nvPr/>
        </p:nvSpPr>
        <p:spPr>
          <a:xfrm>
            <a:off x="748988" y="1625264"/>
            <a:ext cx="5420360" cy="408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Reading Plus is an online reading development programme designed to improve children’s reading.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With Reading Plus, your child will: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solidFill>
                  <a:schemeClr val="tx1"/>
                </a:solidFill>
              </a:rPr>
              <a:t>Learn </a:t>
            </a:r>
            <a:r>
              <a:rPr lang="en-GB" sz="1800" b="1" dirty="0">
                <a:solidFill>
                  <a:srgbClr val="532B85"/>
                </a:solidFill>
              </a:rPr>
              <a:t>new words </a:t>
            </a:r>
            <a:r>
              <a:rPr lang="en-GB" sz="1800" dirty="0">
                <a:solidFill>
                  <a:schemeClr val="tx1"/>
                </a:solidFill>
              </a:rPr>
              <a:t>to widen their </a:t>
            </a:r>
            <a:r>
              <a:rPr lang="en-GB" sz="1800" b="1" dirty="0">
                <a:solidFill>
                  <a:srgbClr val="532B85"/>
                </a:solidFill>
              </a:rPr>
              <a:t>vocabulary</a:t>
            </a:r>
            <a:r>
              <a:rPr lang="en-GB" sz="1800" dirty="0">
                <a:solidFill>
                  <a:srgbClr val="532B85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solidFill>
                  <a:schemeClr val="tx1"/>
                </a:solidFill>
              </a:rPr>
              <a:t>Better </a:t>
            </a:r>
            <a:r>
              <a:rPr lang="en-GB" sz="1800" b="1" dirty="0">
                <a:solidFill>
                  <a:srgbClr val="532B85"/>
                </a:solidFill>
              </a:rPr>
              <a:t>understand</a:t>
            </a:r>
            <a:r>
              <a:rPr lang="en-GB" sz="1800" dirty="0">
                <a:solidFill>
                  <a:schemeClr val="tx1"/>
                </a:solidFill>
              </a:rPr>
              <a:t> what they are reading (improving their </a:t>
            </a:r>
            <a:r>
              <a:rPr lang="en-GB" sz="1800" b="1" dirty="0">
                <a:solidFill>
                  <a:srgbClr val="532B85"/>
                </a:solidFill>
              </a:rPr>
              <a:t>comprehension).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solidFill>
                  <a:schemeClr val="tx1"/>
                </a:solidFill>
              </a:rPr>
              <a:t>Read </a:t>
            </a:r>
            <a:r>
              <a:rPr lang="en-GB" sz="1800" b="1" dirty="0">
                <a:solidFill>
                  <a:srgbClr val="532B85"/>
                </a:solidFill>
              </a:rPr>
              <a:t>more quickly. </a:t>
            </a:r>
            <a:endParaRPr lang="en-GB" sz="1800" dirty="0">
              <a:solidFill>
                <a:srgbClr val="532B8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" name="Picture 4" descr="A child using a tablet&#10;&#10;Description automatically generated">
            <a:extLst>
              <a:ext uri="{FF2B5EF4-FFF2-40B4-BE49-F238E27FC236}">
                <a16:creationId xmlns:a16="http://schemas.microsoft.com/office/drawing/2014/main" id="{1BD8758A-1FA5-D19C-74F3-F831B016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32" t="7339" r="11440"/>
          <a:stretch/>
        </p:blipFill>
        <p:spPr>
          <a:xfrm>
            <a:off x="6353908" y="927839"/>
            <a:ext cx="5089104" cy="41133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D02D-E84E-9A7B-6086-CC013567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E5334713-D363-89ED-1CD2-6FC1615872EF}"/>
              </a:ext>
            </a:extLst>
          </p:cNvPr>
          <p:cNvSpPr/>
          <p:nvPr/>
        </p:nvSpPr>
        <p:spPr>
          <a:xfrm>
            <a:off x="9160806" y="2166739"/>
            <a:ext cx="2572670" cy="2968927"/>
          </a:xfrm>
          <a:prstGeom prst="roundRect">
            <a:avLst/>
          </a:prstGeom>
          <a:solidFill>
            <a:srgbClr val="00B050">
              <a:alpha val="145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A2124F7-7EFB-BAA8-3A48-515914723754}"/>
              </a:ext>
            </a:extLst>
          </p:cNvPr>
          <p:cNvSpPr>
            <a:spLocks noGrp="1"/>
          </p:cNvSpPr>
          <p:nvPr/>
        </p:nvSpPr>
        <p:spPr>
          <a:xfrm>
            <a:off x="748988" y="1625264"/>
            <a:ext cx="5420360" cy="408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A27394-5866-F13C-75C6-B5463EB56440}"/>
              </a:ext>
            </a:extLst>
          </p:cNvPr>
          <p:cNvSpPr>
            <a:spLocks noGrp="1"/>
          </p:cNvSpPr>
          <p:nvPr/>
        </p:nvSpPr>
        <p:spPr>
          <a:xfrm>
            <a:off x="748988" y="294906"/>
            <a:ext cx="810701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E62D88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How does Reading Plus work?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821BDCE-625D-9B27-4F09-7779FA0E39EC}"/>
              </a:ext>
            </a:extLst>
          </p:cNvPr>
          <p:cNvSpPr>
            <a:spLocks noGrp="1"/>
          </p:cNvSpPr>
          <p:nvPr/>
        </p:nvSpPr>
        <p:spPr>
          <a:xfrm>
            <a:off x="748988" y="1182111"/>
            <a:ext cx="8107017" cy="72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Pupils sit an assessment when they first log in to the programme.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The results place each child at the level that is just right for them.</a:t>
            </a: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2F122821-7959-2CF3-6E4F-86F7C2312552}"/>
              </a:ext>
            </a:extLst>
          </p:cNvPr>
          <p:cNvSpPr/>
          <p:nvPr/>
        </p:nvSpPr>
        <p:spPr>
          <a:xfrm>
            <a:off x="748988" y="2181213"/>
            <a:ext cx="2572670" cy="2968927"/>
          </a:xfrm>
          <a:prstGeom prst="roundRect">
            <a:avLst/>
          </a:prstGeom>
          <a:solidFill>
            <a:srgbClr val="D9C9ED">
              <a:alpha val="3293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8174D-AFD9-207E-FA18-35ECA448F50D}"/>
              </a:ext>
            </a:extLst>
          </p:cNvPr>
          <p:cNvSpPr txBox="1"/>
          <p:nvPr/>
        </p:nvSpPr>
        <p:spPr>
          <a:xfrm>
            <a:off x="901388" y="2492518"/>
            <a:ext cx="2077988" cy="2148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Source Sans Pro" panose="020B0503030403020204" pitchFamily="34" charset="0"/>
              </a:rPr>
              <a:t>Pupils can choose which texts they want to read. There are over 1,400 engaging fiction, non-fiction, and informational texts on Reading Plus.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27125-36BA-5B00-EBD6-143E44A9A50F}"/>
              </a:ext>
            </a:extLst>
          </p:cNvPr>
          <p:cNvSpPr txBox="1"/>
          <p:nvPr/>
        </p:nvSpPr>
        <p:spPr>
          <a:xfrm>
            <a:off x="9275489" y="2713306"/>
            <a:ext cx="2355014" cy="18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Source Sans Pro" panose="020B0503030403020204" pitchFamily="34" charset="0"/>
              </a:rPr>
              <a:t>Adaptive technology ensures each child is working at their just right level and is suitably challenged to help them progress.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0C413399-0394-32FB-B395-EB376DCDC3D9}"/>
              </a:ext>
            </a:extLst>
          </p:cNvPr>
          <p:cNvSpPr/>
          <p:nvPr/>
        </p:nvSpPr>
        <p:spPr>
          <a:xfrm>
            <a:off x="3523330" y="2166739"/>
            <a:ext cx="2572670" cy="2968927"/>
          </a:xfrm>
          <a:prstGeom prst="roundRect">
            <a:avLst/>
          </a:prstGeom>
          <a:solidFill>
            <a:srgbClr val="E62D88">
              <a:alpha val="145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E7ECF6-25CB-3F50-E6D3-5628A153D754}"/>
              </a:ext>
            </a:extLst>
          </p:cNvPr>
          <p:cNvSpPr txBox="1"/>
          <p:nvPr/>
        </p:nvSpPr>
        <p:spPr>
          <a:xfrm>
            <a:off x="3685349" y="2577062"/>
            <a:ext cx="2264076" cy="2148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Source Sans Pro" panose="020B0503030403020204" pitchFamily="34" charset="0"/>
              </a:rPr>
              <a:t>Reading Plus gives each child a selection of stories to choose from. It tracks their reading habits and recommends texts to broaden their horizons.</a:t>
            </a:r>
          </a:p>
        </p:txBody>
      </p:sp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A3FCE41E-043B-B0F4-1A4F-6AAB5A4B420A}"/>
              </a:ext>
            </a:extLst>
          </p:cNvPr>
          <p:cNvSpPr/>
          <p:nvPr/>
        </p:nvSpPr>
        <p:spPr>
          <a:xfrm>
            <a:off x="6321748" y="2166739"/>
            <a:ext cx="2686658" cy="2968927"/>
          </a:xfrm>
          <a:prstGeom prst="roundRect">
            <a:avLst/>
          </a:prstGeom>
          <a:solidFill>
            <a:schemeClr val="accent2">
              <a:alpha val="1454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ACD6D-7B1B-1669-BFA3-A0A37A690885}"/>
              </a:ext>
            </a:extLst>
          </p:cNvPr>
          <p:cNvSpPr txBox="1"/>
          <p:nvPr/>
        </p:nvSpPr>
        <p:spPr>
          <a:xfrm>
            <a:off x="6588831" y="2443803"/>
            <a:ext cx="2353284" cy="244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Source Sans Pro" panose="020B0503030403020204" pitchFamily="34" charset="0"/>
              </a:rPr>
              <a:t>Pupils complete five reading tasks, answering ten questions after each to build comprehension. They also complete one weekly vocabulary task to expand word knowledge.</a:t>
            </a:r>
          </a:p>
        </p:txBody>
      </p:sp>
    </p:spTree>
    <p:extLst>
      <p:ext uri="{BB962C8B-B14F-4D97-AF65-F5344CB8AC3E}">
        <p14:creationId xmlns:p14="http://schemas.microsoft.com/office/powerpoint/2010/main" val="23200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317CC-95B0-D6DC-C101-55673A46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75A913-45B2-5CB3-C0BB-A664A40BA707}"/>
              </a:ext>
            </a:extLst>
          </p:cNvPr>
          <p:cNvSpPr>
            <a:spLocks noGrp="1"/>
          </p:cNvSpPr>
          <p:nvPr/>
        </p:nvSpPr>
        <p:spPr>
          <a:xfrm>
            <a:off x="748988" y="1625264"/>
            <a:ext cx="5420360" cy="4085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75EF9A-6C58-591B-EA63-D6EE9739F2AB}"/>
              </a:ext>
            </a:extLst>
          </p:cNvPr>
          <p:cNvSpPr>
            <a:spLocks noGrp="1"/>
          </p:cNvSpPr>
          <p:nvPr/>
        </p:nvSpPr>
        <p:spPr>
          <a:xfrm>
            <a:off x="748988" y="344698"/>
            <a:ext cx="810701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E62D88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The Guided Window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4C0793-08ED-43C8-6784-D906E189885E}"/>
              </a:ext>
            </a:extLst>
          </p:cNvPr>
          <p:cNvSpPr>
            <a:spLocks noGrp="1"/>
          </p:cNvSpPr>
          <p:nvPr/>
        </p:nvSpPr>
        <p:spPr>
          <a:xfrm>
            <a:off x="748989" y="1625263"/>
            <a:ext cx="4819474" cy="3497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Your child may see </a:t>
            </a:r>
            <a:r>
              <a:rPr lang="en-GB" sz="1800" b="1" dirty="0">
                <a:solidFill>
                  <a:srgbClr val="532B85"/>
                </a:solidFill>
              </a:rPr>
              <a:t>the Guided Window </a:t>
            </a:r>
            <a:r>
              <a:rPr lang="en-GB" sz="1800" dirty="0">
                <a:solidFill>
                  <a:schemeClr val="tx1"/>
                </a:solidFill>
              </a:rPr>
              <a:t>when they select a text to read. This tool guides the readers eyes across a page of text utilising a moving box.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solidFill>
                  <a:schemeClr val="tx1"/>
                </a:solidFill>
              </a:rPr>
              <a:t>It teaches children to read effectively, which improves reading speed and stamina (how long they can spend reading before getting tired).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8" name="Picture 7" descr="A child using a computer&#10;&#10;Description automatically generated">
            <a:extLst>
              <a:ext uri="{FF2B5EF4-FFF2-40B4-BE49-F238E27FC236}">
                <a16:creationId xmlns:a16="http://schemas.microsoft.com/office/drawing/2014/main" id="{8A307F4C-E06E-26B3-3C76-4EBC44CEB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6" t="7568" r="4281"/>
          <a:stretch/>
        </p:blipFill>
        <p:spPr>
          <a:xfrm>
            <a:off x="5920153" y="1053156"/>
            <a:ext cx="5522858" cy="38220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ED760-AB33-15E5-BD4D-9E74444DB3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4860" y="1638299"/>
            <a:ext cx="5201139" cy="35814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Guided Window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blocks out other lines of text on the page so children can focus on the line they are reading.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This stops children’s eyes from getting distracted, jumping ahead, or falling behind.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speed of the box is set to each child’s needs.  Children may have the option to increase the speed of the window when they score above 80% in the end-of-story tests.</a:t>
            </a:r>
          </a:p>
          <a:p>
            <a:endParaRPr lang="en-GB" sz="2100" dirty="0"/>
          </a:p>
          <a:p>
            <a:endParaRPr lang="en-GB" sz="2400" dirty="0"/>
          </a:p>
        </p:txBody>
      </p:sp>
      <p:pic>
        <p:nvPicPr>
          <p:cNvPr id="4" name="Guided Window">
            <a:hlinkClick r:id="" action="ppaction://media"/>
            <a:extLst>
              <a:ext uri="{FF2B5EF4-FFF2-40B4-BE49-F238E27FC236}">
                <a16:creationId xmlns:a16="http://schemas.microsoft.com/office/drawing/2014/main" id="{1F4E30DB-5613-C138-4239-838666692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1514" y="1231903"/>
            <a:ext cx="4978400" cy="3581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00BD97-2E7F-569C-3675-B6654431276A}"/>
              </a:ext>
            </a:extLst>
          </p:cNvPr>
          <p:cNvSpPr txBox="1">
            <a:spLocks/>
          </p:cNvSpPr>
          <p:nvPr/>
        </p:nvSpPr>
        <p:spPr>
          <a:xfrm>
            <a:off x="7446694" y="4943083"/>
            <a:ext cx="3563620" cy="419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32C8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A video of the Guided Window in action.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76B216-F6F6-3FE8-A65C-8204CA0EDC20}"/>
              </a:ext>
            </a:extLst>
          </p:cNvPr>
          <p:cNvSpPr>
            <a:spLocks noGrp="1"/>
          </p:cNvSpPr>
          <p:nvPr/>
        </p:nvSpPr>
        <p:spPr>
          <a:xfrm>
            <a:off x="748988" y="344698"/>
            <a:ext cx="810701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E62D88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The Guided Window</a:t>
            </a:r>
          </a:p>
        </p:txBody>
      </p:sp>
    </p:spTree>
    <p:extLst>
      <p:ext uri="{BB962C8B-B14F-4D97-AF65-F5344CB8AC3E}">
        <p14:creationId xmlns:p14="http://schemas.microsoft.com/office/powerpoint/2010/main" val="13337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C169-2C48-FD15-0BEA-C4A91A4D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8138"/>
            <a:ext cx="8107017" cy="88720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E6328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to support your child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AED26-4113-CBB5-674E-A708F4BE9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386370"/>
            <a:ext cx="4902200" cy="408525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b="1" dirty="0">
                <a:solidFill>
                  <a:srgbClr val="532B85"/>
                </a:solidFill>
                <a:latin typeface="Source Sans Pro" panose="020B0503030403020204" pitchFamily="34" charset="0"/>
              </a:rPr>
              <a:t>Ask your child about their Reading Plus progress: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900" b="1" dirty="0">
              <a:solidFill>
                <a:srgbClr val="532B85"/>
              </a:solidFill>
              <a:latin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900" dirty="0">
                <a:latin typeface="Source Sans Pro" panose="020B0503030403020204" pitchFamily="34" charset="0"/>
              </a:rPr>
              <a:t> “Have you read any interesting stories on Reading Plus this week?”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900" dirty="0">
                <a:latin typeface="Source Sans Pro" panose="020B0503030403020204" pitchFamily="34" charset="0"/>
              </a:rPr>
              <a:t>“What was so great about them?”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900" dirty="0">
                <a:latin typeface="Source Sans Pro" panose="020B0503030403020204" pitchFamily="34" charset="0"/>
              </a:rPr>
              <a:t>“Did you learn any new words this week?”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900" dirty="0">
                <a:latin typeface="Source Sans Pro" panose="020B0503030403020204" pitchFamily="34" charset="0"/>
              </a:rPr>
              <a:t>“How would you use these in a sentence?”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900" dirty="0">
                <a:latin typeface="Source Sans Pro" panose="020B0503030403020204" pitchFamily="34" charset="0"/>
              </a:rPr>
              <a:t>“How many words have you read?”</a:t>
            </a:r>
          </a:p>
          <a:p>
            <a:endParaRPr lang="en-GB" sz="2400" dirty="0"/>
          </a:p>
        </p:txBody>
      </p:sp>
      <p:pic>
        <p:nvPicPr>
          <p:cNvPr id="6" name="Picture 5" descr="A group of children using a computer&#10;&#10;Description automatically generated">
            <a:extLst>
              <a:ext uri="{FF2B5EF4-FFF2-40B4-BE49-F238E27FC236}">
                <a16:creationId xmlns:a16="http://schemas.microsoft.com/office/drawing/2014/main" id="{A728ADB3-9C06-5601-5E44-7DD80E28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59" r="18294"/>
          <a:stretch/>
        </p:blipFill>
        <p:spPr>
          <a:xfrm>
            <a:off x="6539523" y="949431"/>
            <a:ext cx="4814277" cy="43964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C169-2C48-FD15-0BEA-C4A91A4D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797"/>
            <a:ext cx="8107017" cy="88720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Encouraging your child to progress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05EBE8-73DC-E82B-F331-FB0C06FC0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91878"/>
            <a:ext cx="4870938" cy="4085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b="1" dirty="0">
                <a:solidFill>
                  <a:srgbClr val="532B85"/>
                </a:solidFill>
                <a:latin typeface="Source Sans Pro" panose="020B0503030403020204" pitchFamily="34" charset="0"/>
              </a:rPr>
              <a:t>Celebrate your child’s success!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Praise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your child for the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time</a:t>
            </a:r>
            <a:r>
              <a:rPr lang="en-GB" sz="1800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en-GB" sz="1800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effort</a:t>
            </a:r>
            <a:r>
              <a:rPr lang="en-GB" sz="1800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they put into improving their reading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with Reading Plus.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None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</a:rPr>
              <a:t>“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Look for when your child earns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combos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Combos help your child to move up a reading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level, so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celebrate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them.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E63289"/>
              </a:buClr>
              <a:buFont typeface="Wingdings" pitchFamily="2" charset="2"/>
              <a:buChar char="ü"/>
            </a:pP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Congratulate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your child on every reading lesson completed with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80%</a:t>
            </a:r>
            <a:r>
              <a:rPr lang="en-GB" sz="1800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 higher comprehension. </a:t>
            </a:r>
          </a:p>
          <a:p>
            <a:endParaRPr lang="en-GB" sz="2400" dirty="0"/>
          </a:p>
        </p:txBody>
      </p:sp>
      <p:pic>
        <p:nvPicPr>
          <p:cNvPr id="33" name="Picture 32" descr="A child and child in a classroom&#10;&#10;Description automatically generated">
            <a:extLst>
              <a:ext uri="{FF2B5EF4-FFF2-40B4-BE49-F238E27FC236}">
                <a16:creationId xmlns:a16="http://schemas.microsoft.com/office/drawing/2014/main" id="{54F94C08-7E79-1138-AC88-6DD6106DB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2" t="113" r="8677"/>
          <a:stretch/>
        </p:blipFill>
        <p:spPr>
          <a:xfrm>
            <a:off x="6869723" y="1386370"/>
            <a:ext cx="4618893" cy="37939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9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E7EC-1F39-04F4-A136-FA64991B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2302"/>
            <a:ext cx="7989252" cy="1033450"/>
          </a:xfrm>
        </p:spPr>
        <p:txBody>
          <a:bodyPr/>
          <a:lstStyle/>
          <a:p>
            <a:r>
              <a:rPr lang="en-GB" b="1" dirty="0">
                <a:solidFill>
                  <a:srgbClr val="E6328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Using Reading Plus at home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61379-3959-0AC2-1BC5-CD5A4515A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523206"/>
            <a:ext cx="4541104" cy="3811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Your child can access Reading Plus at home via a computer, laptop, or tablet.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you have these devices at home, please encourage your child to use Reading Plus for thirty minutes three days a week.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Your child’s school will determine if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Reading Plus will also be used for homework.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>
              <a:solidFill>
                <a:srgbClr val="532B8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GB" sz="2000" dirty="0">
              <a:solidFill>
                <a:srgbClr val="532B8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5" name="Picture 4" descr="A child using a computer&#10;&#10;Description automatically generated">
            <a:extLst>
              <a:ext uri="{FF2B5EF4-FFF2-40B4-BE49-F238E27FC236}">
                <a16:creationId xmlns:a16="http://schemas.microsoft.com/office/drawing/2014/main" id="{8664470A-1D94-A3DE-F3AE-D4FE40D46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46" r="6975"/>
          <a:stretch/>
        </p:blipFill>
        <p:spPr>
          <a:xfrm>
            <a:off x="6395295" y="1175752"/>
            <a:ext cx="4956916" cy="345486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8B9A-2F34-7804-5A2C-11310946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46" y="359522"/>
            <a:ext cx="8107017" cy="88720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E62D8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to login at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4A6E1-A5F2-51D5-9198-E48E02103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646" y="1714314"/>
            <a:ext cx="5703277" cy="39734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Ask your child to login as normal via the website:  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https://app.discoveryeducation.co.uk/learn/signin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endParaRPr lang="en-GB" sz="1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You will have received a letter with login information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None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from the  school detailing your child’s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username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None/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  </a:t>
            </a:r>
            <a:r>
              <a:rPr lang="en-GB" sz="1800" b="1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password</a:t>
            </a:r>
            <a:r>
              <a:rPr lang="en-GB" sz="1800" dirty="0">
                <a:solidFill>
                  <a:srgbClr val="532B8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endParaRPr lang="en-GB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62D88"/>
              </a:buClr>
              <a:buFont typeface="Wingdings" pitchFamily="2" charset="2"/>
              <a:buChar char="ü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Please contact your child’s teacher if you are unsure of any of these.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0F5D837-E2AF-521D-4EB2-92CB96AA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259" y="803124"/>
            <a:ext cx="4113207" cy="231422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CF726A9-00EA-0310-4411-644D35B52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29"/>
          <a:stretch/>
        </p:blipFill>
        <p:spPr>
          <a:xfrm>
            <a:off x="7369259" y="3280052"/>
            <a:ext cx="4113207" cy="21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6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072689-b1a2-4873-a713-d6b4a62aa141" xsi:nil="true"/>
    <lcf76f155ced4ddcb4097134ff3c332f xmlns="ffc8707a-8127-4f35-8ef5-7e8f9404392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97B9EB3B3F074C85D89AB44AC9C24C" ma:contentTypeVersion="13" ma:contentTypeDescription="Create a new document." ma:contentTypeScope="" ma:versionID="1382c55c2d70437e08d444c48d8144e2">
  <xsd:schema xmlns:xsd="http://www.w3.org/2001/XMLSchema" xmlns:xs="http://www.w3.org/2001/XMLSchema" xmlns:p="http://schemas.microsoft.com/office/2006/metadata/properties" xmlns:ns2="ffc8707a-8127-4f35-8ef5-7e8f9404392a" xmlns:ns3="d2072689-b1a2-4873-a713-d6b4a62aa141" targetNamespace="http://schemas.microsoft.com/office/2006/metadata/properties" ma:root="true" ma:fieldsID="eb7cc73dd60b64f193a5d3e62e9005dc" ns2:_="" ns3:_="">
    <xsd:import namespace="ffc8707a-8127-4f35-8ef5-7e8f9404392a"/>
    <xsd:import namespace="d2072689-b1a2-4873-a713-d6b4a62aa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8707a-8127-4f35-8ef5-7e8f940439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7e9bbfb-a8e6-46eb-af7e-63cc1449cd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072689-b1a2-4873-a713-d6b4a62aa14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21d8336-48c0-4216-9252-b933713d336f}" ma:internalName="TaxCatchAll" ma:showField="CatchAllData" ma:web="d2072689-b1a2-4873-a713-d6b4a62aa1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58B8BC-893F-425D-96F0-9C8E5D7C5558}">
  <ds:schemaRefs>
    <ds:schemaRef ds:uri="ffc8707a-8127-4f35-8ef5-7e8f9404392a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d2072689-b1a2-4873-a713-d6b4a62aa14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AEA0860-C6AD-4494-8523-EC6DF9CB43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45DBAC-BEB3-49B0-A056-72E5A4133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c8707a-8127-4f35-8ef5-7e8f9404392a"/>
    <ds:schemaRef ds:uri="d2072689-b1a2-4873-a713-d6b4a62aa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748</Words>
  <Application>Microsoft Macintosh PowerPoint</Application>
  <PresentationFormat>Widescreen</PresentationFormat>
  <Paragraphs>84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Source Sans Pro</vt:lpstr>
      <vt:lpstr>Wingdings</vt:lpstr>
      <vt:lpstr>Office Theme</vt:lpstr>
      <vt:lpstr>PowerPoint Presentation</vt:lpstr>
      <vt:lpstr>What is Reading Plus? ​     </vt:lpstr>
      <vt:lpstr>PowerPoint Presentation</vt:lpstr>
      <vt:lpstr>PowerPoint Presentation</vt:lpstr>
      <vt:lpstr>PowerPoint Presentation</vt:lpstr>
      <vt:lpstr>How to support your child </vt:lpstr>
      <vt:lpstr>Encouraging your child to progress</vt:lpstr>
      <vt:lpstr>Using Reading Plus at home </vt:lpstr>
      <vt:lpstr>How to login at home</vt:lpstr>
      <vt:lpstr>How to check your child’s progress</vt:lpstr>
      <vt:lpstr>Additional information for parents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Want to improve pupils’ vocabulary, stamina  and comprehension?</dc:title>
  <dc:creator>Partner Plus</dc:creator>
  <cp:lastModifiedBy>office 4</cp:lastModifiedBy>
  <cp:revision>19</cp:revision>
  <dcterms:created xsi:type="dcterms:W3CDTF">2023-09-21T13:13:59Z</dcterms:created>
  <dcterms:modified xsi:type="dcterms:W3CDTF">2026-03-25T09:53:44Z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0x0101000297B9EB3B3F074C85D89AB44AC9C24C</vt:lpwstr>
  </property>
  <property fmtid="{D5CDD505-2E9C-101B-9397-08002B2CF9AE}" pid="3" name="MediaServiceImageTags">
    <vt:lpwstr/>
  </property>
</Properties>
</file>